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Lst>
  <p:sldSz cy="5143500" cx="9144000"/>
  <p:notesSz cx="6858000" cy="9144000"/>
  <p:embeddedFontLst>
    <p:embeddedFont>
      <p:font typeface="Raleway"/>
      <p:regular r:id="rId53"/>
      <p:bold r:id="rId54"/>
      <p:italic r:id="rId55"/>
      <p:boldItalic r:id="rId56"/>
    </p:embeddedFont>
    <p:embeddedFont>
      <p:font typeface="Lato"/>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Lato-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Raleway-regular.fntdata"/><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Raleway-italic.fntdata"/><Relationship Id="rId10" Type="http://schemas.openxmlformats.org/officeDocument/2006/relationships/slide" Target="slides/slide4.xml"/><Relationship Id="rId54" Type="http://schemas.openxmlformats.org/officeDocument/2006/relationships/font" Target="fonts/Raleway-bold.fntdata"/><Relationship Id="rId13" Type="http://schemas.openxmlformats.org/officeDocument/2006/relationships/slide" Target="slides/slide7.xml"/><Relationship Id="rId57" Type="http://schemas.openxmlformats.org/officeDocument/2006/relationships/font" Target="fonts/Lato-regular.fntdata"/><Relationship Id="rId12" Type="http://schemas.openxmlformats.org/officeDocument/2006/relationships/slide" Target="slides/slide6.xml"/><Relationship Id="rId56" Type="http://schemas.openxmlformats.org/officeDocument/2006/relationships/font" Target="fonts/Raleway-boldItalic.fntdata"/><Relationship Id="rId15" Type="http://schemas.openxmlformats.org/officeDocument/2006/relationships/slide" Target="slides/slide9.xml"/><Relationship Id="rId59" Type="http://schemas.openxmlformats.org/officeDocument/2006/relationships/font" Target="fonts/Lato-italic.fntdata"/><Relationship Id="rId14" Type="http://schemas.openxmlformats.org/officeDocument/2006/relationships/slide" Target="slides/slide8.xml"/><Relationship Id="rId58" Type="http://schemas.openxmlformats.org/officeDocument/2006/relationships/font" Target="fonts/Lato-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17.pn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d651d68ca3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d651d68ca3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d7c9e2bc7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d7c9e2bc7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最初概念來自於基礎物理，計算加速度，利用連續兩筆加速度資料套用上logistic regression的分類演算法做預測</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dca922063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dca92206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但</a:t>
            </a:r>
            <a:r>
              <a:rPr lang="zh-TW">
                <a:solidFill>
                  <a:schemeClr val="dk1"/>
                </a:solidFill>
              </a:rPr>
              <a:t>效果在</a:t>
            </a:r>
            <a:r>
              <a:rPr lang="zh-TW"/>
              <a:t>precision和recall的部份不盡理想</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dca922063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dca922063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我們分析原因，首先注意到125不是擊球點，130是擊球點，但是124和125的加速度差距竟比129和130的加速度差距還大，這跟我們一開始預期的擊球點的frame的加速度差距會比較大的預測不一樣</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dca9220638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dca9220638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因為收集資料＝真實資料+誤差，因此我們想以連續若干比資料的平均來消除這個誤差</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de479fe3c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de479fe3c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因此新作法會將原本加速度取絕對值後再取附近總共五筆資料的平均，稱作Vi，右上圖縱軸為Vi值，橫軸為Frame，紅點為擊球點，可以看到擊球點多在Vi值大的波鋒附近，透過python現成的函式庫中的find_peaks加上適當參數可以精準的定位這些波鋒</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dcaee6076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dcaee6076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dcaee6076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dcaee6076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dcaee6076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dcaee6076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dcaee6076d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dcaee6076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dcaee6076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dcaee6076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dcac848da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dcac848da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dcaee6076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dcaee6076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dcaee6076d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dcaee6076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dda1891d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dda1891d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d979d56e2c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d979d56e2c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d979d56e2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d979d56e2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d979d56e2c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d979d56e2c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d979d56e2c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d979d56e2c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d979d56e2c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d979d56e2c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d803a3778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d803a3778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d803a3778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d803a3778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d7c9e2bc7f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d7c9e2bc7f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d979d56e2c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d979d56e2c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d979d56e2c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d979d56e2c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d979d56e2c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d979d56e2c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d979d56e2c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d979d56e2c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df6be169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df6be169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de479fe3cc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de479fe3cc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d979d56e2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d979d56e2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gd979d56e2c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 name="Google Shape;784;gd979d56e2c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 name="Shape 798"/>
        <p:cNvGrpSpPr/>
        <p:nvPr/>
      </p:nvGrpSpPr>
      <p:grpSpPr>
        <a:xfrm>
          <a:off x="0" y="0"/>
          <a:ext cx="0" cy="0"/>
          <a:chOff x="0" y="0"/>
          <a:chExt cx="0" cy="0"/>
        </a:xfrm>
      </p:grpSpPr>
      <p:sp>
        <p:nvSpPr>
          <p:cNvPr id="799" name="Google Shape;799;gd979d56e2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 name="Google Shape;800;gd979d56e2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df6be1692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df6be1692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df5489e5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df5489e5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人類嘗試各種訓練加強運動能力，但是人生來只具有對於運動的直覺，在數據科學盛行的現代，我們需要給運動員科學和數據的靠背，就像是電腦科學+x的概念一樣，需要結合另外一個領域的知識才能有更大發揮</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dcaee6076d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 name="Google Shape;829;gdcaee6076d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de479fe3cc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de479fe3cc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dd08dedff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dd08dedff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 name="Shape 874"/>
        <p:cNvGrpSpPr/>
        <p:nvPr/>
      </p:nvGrpSpPr>
      <p:grpSpPr>
        <a:xfrm>
          <a:off x="0" y="0"/>
          <a:ext cx="0" cy="0"/>
          <a:chOff x="0" y="0"/>
          <a:chExt cx="0" cy="0"/>
        </a:xfrm>
      </p:grpSpPr>
      <p:sp>
        <p:nvSpPr>
          <p:cNvPr id="875" name="Google Shape;875;gdd846048f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6" name="Google Shape;876;gdd846048f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gdcaee6076d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 name="Google Shape;892;gdcaee6076d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gdd08dedff8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gdd08dedff8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de81647ca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de81647ca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ddbf6781e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ddbf6781e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目前台灣的選手在羽球領域有許多佼佼者，他們在技術層面已然成熟，決定性的關鍵在於賽前的情報搜集與比賽時的臨場發揮，因此我們想解決的問題面向著重在情報的搜集，如果能透過影像將情蒐自動化，在賽前將各種數據提供選手，例如對手常用球種、習慣的揮擊球方式等做統計，賽後還能將此比賽影片以同樣的方式分析比賽數據，提供未來使用，對選手肯定有正向幫助</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df5489e532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df5489e532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df5489e53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df5489e53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首先分兩個路線，一條先將軌跡資料做切割擊球點後，辨識四種指標再傳給球種辨識，另一條路線會先將影片做前處理只留下球員的畫面後餵給姿態辨識，兩個的結果組成我們的主要程式，主要的三個演算法會在後面一一說明</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d7c9e2bc7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d7c9e2bc7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首先是切割擊球點</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d7c9e2bc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d7c9e2bc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input data為</a:t>
            </a:r>
            <a:r>
              <a:rPr lang="zh-TW"/>
              <a:t>球軌跡資料，我們想要預測哪些frame是否為擊球點</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0"/>
              </a:spcBef>
              <a:spcAft>
                <a:spcPts val="0"/>
              </a:spcAft>
              <a:buClr>
                <a:schemeClr val="lt1"/>
              </a:buClr>
              <a:buSzPts val="1100"/>
              <a:buChar char="○"/>
              <a:defRPr>
                <a:solidFill>
                  <a:schemeClr val="lt1"/>
                </a:solidFill>
              </a:defRPr>
            </a:lvl2pPr>
            <a:lvl3pPr indent="-298450" lvl="2" marL="1371600" rtl="0">
              <a:spcBef>
                <a:spcPts val="0"/>
              </a:spcBef>
              <a:spcAft>
                <a:spcPts val="0"/>
              </a:spcAft>
              <a:buClr>
                <a:schemeClr val="lt1"/>
              </a:buClr>
              <a:buSzPts val="1100"/>
              <a:buChar char="■"/>
              <a:defRPr>
                <a:solidFill>
                  <a:schemeClr val="lt1"/>
                </a:solidFill>
              </a:defRPr>
            </a:lvl3pPr>
            <a:lvl4pPr indent="-298450" lvl="3" marL="1828800" rtl="0">
              <a:spcBef>
                <a:spcPts val="0"/>
              </a:spcBef>
              <a:spcAft>
                <a:spcPts val="0"/>
              </a:spcAft>
              <a:buClr>
                <a:schemeClr val="lt1"/>
              </a:buClr>
              <a:buSzPts val="1100"/>
              <a:buChar char="●"/>
              <a:defRPr>
                <a:solidFill>
                  <a:schemeClr val="lt1"/>
                </a:solidFill>
              </a:defRPr>
            </a:lvl4pPr>
            <a:lvl5pPr indent="-298450" lvl="4" marL="2286000" rtl="0">
              <a:spcBef>
                <a:spcPts val="0"/>
              </a:spcBef>
              <a:spcAft>
                <a:spcPts val="0"/>
              </a:spcAft>
              <a:buClr>
                <a:schemeClr val="lt1"/>
              </a:buClr>
              <a:buSzPts val="1100"/>
              <a:buChar char="○"/>
              <a:defRPr>
                <a:solidFill>
                  <a:schemeClr val="lt1"/>
                </a:solidFill>
              </a:defRPr>
            </a:lvl5pPr>
            <a:lvl6pPr indent="-298450" lvl="5" marL="2743200" rtl="0">
              <a:spcBef>
                <a:spcPts val="0"/>
              </a:spcBef>
              <a:spcAft>
                <a:spcPts val="0"/>
              </a:spcAft>
              <a:buClr>
                <a:schemeClr val="lt1"/>
              </a:buClr>
              <a:buSzPts val="1100"/>
              <a:buChar char="■"/>
              <a:defRPr>
                <a:solidFill>
                  <a:schemeClr val="lt1"/>
                </a:solidFill>
              </a:defRPr>
            </a:lvl6pPr>
            <a:lvl7pPr indent="-298450" lvl="6" marL="3200400" rtl="0">
              <a:spcBef>
                <a:spcPts val="0"/>
              </a:spcBef>
              <a:spcAft>
                <a:spcPts val="0"/>
              </a:spcAft>
              <a:buClr>
                <a:schemeClr val="lt1"/>
              </a:buClr>
              <a:buSzPts val="1100"/>
              <a:buChar char="●"/>
              <a:defRPr>
                <a:solidFill>
                  <a:schemeClr val="lt1"/>
                </a:solidFill>
              </a:defRPr>
            </a:lvl7pPr>
            <a:lvl8pPr indent="-298450" lvl="7" marL="3657600" rtl="0">
              <a:spcBef>
                <a:spcPts val="0"/>
              </a:spcBef>
              <a:spcAft>
                <a:spcPts val="0"/>
              </a:spcAft>
              <a:buClr>
                <a:schemeClr val="lt1"/>
              </a:buClr>
              <a:buSzPts val="1100"/>
              <a:buChar char="○"/>
              <a:defRPr>
                <a:solidFill>
                  <a:schemeClr val="lt1"/>
                </a:solidFill>
              </a:defRPr>
            </a:lvl8pPr>
            <a:lvl9pPr indent="-298450" lvl="8" marL="4114800" rtl="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86" name="Shape 86"/>
        <p:cNvGrpSpPr/>
        <p:nvPr/>
      </p:nvGrpSpPr>
      <p:grpSpPr>
        <a:xfrm>
          <a:off x="0" y="0"/>
          <a:ext cx="0" cy="0"/>
          <a:chOff x="0" y="0"/>
          <a:chExt cx="0" cy="0"/>
        </a:xfrm>
      </p:grpSpPr>
      <p:sp>
        <p:nvSpPr>
          <p:cNvPr id="87" name="Google Shape;87;p14"/>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14"/>
          <p:cNvGrpSpPr/>
          <p:nvPr/>
        </p:nvGrpSpPr>
        <p:grpSpPr>
          <a:xfrm>
            <a:off x="830392" y="1191256"/>
            <a:ext cx="745763" cy="45826"/>
            <a:chOff x="4580561" y="2589004"/>
            <a:chExt cx="1064464" cy="25200"/>
          </a:xfrm>
        </p:grpSpPr>
        <p:sp>
          <p:nvSpPr>
            <p:cNvPr id="89" name="Google Shape;89;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14"/>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92" name="Google Shape;92;p14"/>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3" name="Google Shape;93;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94" name="Shape 94"/>
        <p:cNvGrpSpPr/>
        <p:nvPr/>
      </p:nvGrpSpPr>
      <p:grpSpPr>
        <a:xfrm>
          <a:off x="0" y="0"/>
          <a:ext cx="0" cy="0"/>
          <a:chOff x="0" y="0"/>
          <a:chExt cx="0" cy="0"/>
        </a:xfrm>
      </p:grpSpPr>
      <p:grpSp>
        <p:nvGrpSpPr>
          <p:cNvPr id="95" name="Google Shape;95;p15"/>
          <p:cNvGrpSpPr/>
          <p:nvPr/>
        </p:nvGrpSpPr>
        <p:grpSpPr>
          <a:xfrm>
            <a:off x="830392" y="1191256"/>
            <a:ext cx="745763" cy="45826"/>
            <a:chOff x="4580561" y="2589004"/>
            <a:chExt cx="1064464" cy="25200"/>
          </a:xfrm>
        </p:grpSpPr>
        <p:sp>
          <p:nvSpPr>
            <p:cNvPr id="96" name="Google Shape;96;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99" name="Google Shape;99;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0" name="Shape 100"/>
        <p:cNvGrpSpPr/>
        <p:nvPr/>
      </p:nvGrpSpPr>
      <p:grpSpPr>
        <a:xfrm>
          <a:off x="0" y="0"/>
          <a:ext cx="0" cy="0"/>
          <a:chOff x="0" y="0"/>
          <a:chExt cx="0" cy="0"/>
        </a:xfrm>
      </p:grpSpPr>
      <p:sp>
        <p:nvSpPr>
          <p:cNvPr id="101" name="Google Shape;101;p1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6"/>
          <p:cNvGrpSpPr/>
          <p:nvPr/>
        </p:nvGrpSpPr>
        <p:grpSpPr>
          <a:xfrm>
            <a:off x="830392" y="1191256"/>
            <a:ext cx="745763" cy="45826"/>
            <a:chOff x="4580561" y="2589004"/>
            <a:chExt cx="1064464" cy="25200"/>
          </a:xfrm>
        </p:grpSpPr>
        <p:sp>
          <p:nvSpPr>
            <p:cNvPr id="103" name="Google Shape;103;p1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06" name="Google Shape;106;p1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7" name="Google Shape;107;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 name="Shape 108"/>
        <p:cNvGrpSpPr/>
        <p:nvPr/>
      </p:nvGrpSpPr>
      <p:grpSpPr>
        <a:xfrm>
          <a:off x="0" y="0"/>
          <a:ext cx="0" cy="0"/>
          <a:chOff x="0" y="0"/>
          <a:chExt cx="0" cy="0"/>
        </a:xfrm>
      </p:grpSpPr>
      <p:sp>
        <p:nvSpPr>
          <p:cNvPr id="109" name="Google Shape;109;p1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17"/>
          <p:cNvGrpSpPr/>
          <p:nvPr/>
        </p:nvGrpSpPr>
        <p:grpSpPr>
          <a:xfrm>
            <a:off x="830392" y="1191256"/>
            <a:ext cx="745763" cy="45826"/>
            <a:chOff x="4580561" y="2589004"/>
            <a:chExt cx="1064464" cy="25200"/>
          </a:xfrm>
        </p:grpSpPr>
        <p:sp>
          <p:nvSpPr>
            <p:cNvPr id="111" name="Google Shape;111;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14" name="Google Shape;114;p17"/>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5" name="Google Shape;115;p17"/>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6" name="Google Shape;116;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7" name="Shape 117"/>
        <p:cNvGrpSpPr/>
        <p:nvPr/>
      </p:nvGrpSpPr>
      <p:grpSpPr>
        <a:xfrm>
          <a:off x="0" y="0"/>
          <a:ext cx="0" cy="0"/>
          <a:chOff x="0" y="0"/>
          <a:chExt cx="0" cy="0"/>
        </a:xfrm>
      </p:grpSpPr>
      <p:sp>
        <p:nvSpPr>
          <p:cNvPr id="118" name="Google Shape;118;p1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18"/>
          <p:cNvGrpSpPr/>
          <p:nvPr/>
        </p:nvGrpSpPr>
        <p:grpSpPr>
          <a:xfrm>
            <a:off x="830392" y="1191256"/>
            <a:ext cx="745763" cy="45826"/>
            <a:chOff x="4580561" y="2589004"/>
            <a:chExt cx="1064464" cy="25200"/>
          </a:xfrm>
        </p:grpSpPr>
        <p:sp>
          <p:nvSpPr>
            <p:cNvPr id="120" name="Google Shape;120;p1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23" name="Google Shape;123;p1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19"/>
          <p:cNvGrpSpPr/>
          <p:nvPr/>
        </p:nvGrpSpPr>
        <p:grpSpPr>
          <a:xfrm>
            <a:off x="830392" y="1191256"/>
            <a:ext cx="745763" cy="45826"/>
            <a:chOff x="4580561" y="2589004"/>
            <a:chExt cx="1064464" cy="25200"/>
          </a:xfrm>
        </p:grpSpPr>
        <p:sp>
          <p:nvSpPr>
            <p:cNvPr id="127" name="Google Shape;127;p1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1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30" name="Google Shape;130;p1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1" name="Google Shape;131;p1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32" name="Shape 132"/>
        <p:cNvGrpSpPr/>
        <p:nvPr/>
      </p:nvGrpSpPr>
      <p:grpSpPr>
        <a:xfrm>
          <a:off x="0" y="0"/>
          <a:ext cx="0" cy="0"/>
          <a:chOff x="0" y="0"/>
          <a:chExt cx="0" cy="0"/>
        </a:xfrm>
      </p:grpSpPr>
      <p:grpSp>
        <p:nvGrpSpPr>
          <p:cNvPr id="133" name="Google Shape;133;p20"/>
          <p:cNvGrpSpPr/>
          <p:nvPr/>
        </p:nvGrpSpPr>
        <p:grpSpPr>
          <a:xfrm>
            <a:off x="830392" y="4169130"/>
            <a:ext cx="745763" cy="45826"/>
            <a:chOff x="4580561" y="2589004"/>
            <a:chExt cx="1064464" cy="25200"/>
          </a:xfrm>
        </p:grpSpPr>
        <p:sp>
          <p:nvSpPr>
            <p:cNvPr id="134" name="Google Shape;134;p2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2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37" name="Google Shape;137;p2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8" name="Shape 138"/>
        <p:cNvGrpSpPr/>
        <p:nvPr/>
      </p:nvGrpSpPr>
      <p:grpSpPr>
        <a:xfrm>
          <a:off x="0" y="0"/>
          <a:ext cx="0" cy="0"/>
          <a:chOff x="0" y="0"/>
          <a:chExt cx="0" cy="0"/>
        </a:xfrm>
      </p:grpSpPr>
      <p:sp>
        <p:nvSpPr>
          <p:cNvPr id="139" name="Google Shape;139;p2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21"/>
          <p:cNvGrpSpPr/>
          <p:nvPr/>
        </p:nvGrpSpPr>
        <p:grpSpPr>
          <a:xfrm>
            <a:off x="830392" y="1191256"/>
            <a:ext cx="745763" cy="45826"/>
            <a:chOff x="4580561" y="2589004"/>
            <a:chExt cx="1064464" cy="25200"/>
          </a:xfrm>
        </p:grpSpPr>
        <p:sp>
          <p:nvSpPr>
            <p:cNvPr id="141" name="Google Shape;141;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44" name="Google Shape;144;p2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45" name="Google Shape;145;p2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46" name="Google Shape;146;p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7" name="Shape 147"/>
        <p:cNvGrpSpPr/>
        <p:nvPr/>
      </p:nvGrpSpPr>
      <p:grpSpPr>
        <a:xfrm>
          <a:off x="0" y="0"/>
          <a:ext cx="0" cy="0"/>
          <a:chOff x="0" y="0"/>
          <a:chExt cx="0" cy="0"/>
        </a:xfrm>
      </p:grpSpPr>
      <p:sp>
        <p:nvSpPr>
          <p:cNvPr id="148" name="Google Shape;148;p22"/>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49" name="Google Shape;149;p2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50" name="Shape 150"/>
        <p:cNvGrpSpPr/>
        <p:nvPr/>
      </p:nvGrpSpPr>
      <p:grpSpPr>
        <a:xfrm>
          <a:off x="0" y="0"/>
          <a:ext cx="0" cy="0"/>
          <a:chOff x="0" y="0"/>
          <a:chExt cx="0" cy="0"/>
        </a:xfrm>
      </p:grpSpPr>
      <p:grpSp>
        <p:nvGrpSpPr>
          <p:cNvPr id="151" name="Google Shape;151;p23"/>
          <p:cNvGrpSpPr/>
          <p:nvPr/>
        </p:nvGrpSpPr>
        <p:grpSpPr>
          <a:xfrm>
            <a:off x="830392" y="4169130"/>
            <a:ext cx="745763" cy="45826"/>
            <a:chOff x="4580561" y="2589004"/>
            <a:chExt cx="1064464" cy="25200"/>
          </a:xfrm>
        </p:grpSpPr>
        <p:sp>
          <p:nvSpPr>
            <p:cNvPr id="152" name="Google Shape;152;p2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23"/>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55" name="Google Shape;155;p23"/>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56" name="Google Shape;156;p2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7" name="Shape 157"/>
        <p:cNvGrpSpPr/>
        <p:nvPr/>
      </p:nvGrpSpPr>
      <p:grpSpPr>
        <a:xfrm>
          <a:off x="0" y="0"/>
          <a:ext cx="0" cy="0"/>
          <a:chOff x="0" y="0"/>
          <a:chExt cx="0" cy="0"/>
        </a:xfrm>
      </p:grpSpPr>
      <p:sp>
        <p:nvSpPr>
          <p:cNvPr id="158" name="Google Shape;158;p2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82" name="Shape 82"/>
        <p:cNvGrpSpPr/>
        <p:nvPr/>
      </p:nvGrpSpPr>
      <p:grpSpPr>
        <a:xfrm>
          <a:off x="0" y="0"/>
          <a:ext cx="0" cy="0"/>
          <a:chOff x="0" y="0"/>
          <a:chExt cx="0" cy="0"/>
        </a:xfrm>
      </p:grpSpPr>
      <p:sp>
        <p:nvSpPr>
          <p:cNvPr id="83" name="Google Shape;83;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84" name="Google Shape;84;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5" name="Google Shape;85;p1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46.pn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11.jpg"/><Relationship Id="rId4" Type="http://schemas.openxmlformats.org/officeDocument/2006/relationships/image" Target="../media/image1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slide" Target="/ppt/slides/slide8.xml"/><Relationship Id="rId4" Type="http://schemas.openxmlformats.org/officeDocument/2006/relationships/slide" Target="/ppt/slides/slide8.xml"/><Relationship Id="rId9" Type="http://schemas.openxmlformats.org/officeDocument/2006/relationships/slide" Target="/ppt/slides/slide23.xml"/><Relationship Id="rId5" Type="http://schemas.openxmlformats.org/officeDocument/2006/relationships/slide" Target="/ppt/slides/slide15.xml"/><Relationship Id="rId6" Type="http://schemas.openxmlformats.org/officeDocument/2006/relationships/slide" Target="/ppt/slides/slide32.xml"/><Relationship Id="rId7" Type="http://schemas.openxmlformats.org/officeDocument/2006/relationships/slide" Target="/ppt/slides/slide40.xml"/><Relationship Id="rId8" Type="http://schemas.openxmlformats.org/officeDocument/2006/relationships/slide" Target="/ppt/slides/slide4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18.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3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hyperlink" Target="https://docs.opencv.org/3.4/d1/dc5/tutorial_background_subtraction.html" TargetMode="External"/><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16.png"/><Relationship Id="rId4" Type="http://schemas.openxmlformats.org/officeDocument/2006/relationships/image" Target="../media/image19.jpg"/><Relationship Id="rId5" Type="http://schemas.openxmlformats.org/officeDocument/2006/relationships/image" Target="../media/image30.png"/><Relationship Id="rId6"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hyperlink" Target="https://github.com/ildoonet/tf-pose-estimation" TargetMode="External"/><Relationship Id="rId4"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hyperlink" Target="https://ieeexplore.ieee.org/stamp/stamp.jsp?arnumber=9144178" TargetMode="Externa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26.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image" Target="../media/image3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29.png"/><Relationship Id="rId4" Type="http://schemas.openxmlformats.org/officeDocument/2006/relationships/image" Target="../media/image34.png"/><Relationship Id="rId5" Type="http://schemas.openxmlformats.org/officeDocument/2006/relationships/image" Target="../media/image48.png"/><Relationship Id="rId6" Type="http://schemas.openxmlformats.org/officeDocument/2006/relationships/image" Target="../media/image39.png"/><Relationship Id="rId7" Type="http://schemas.openxmlformats.org/officeDocument/2006/relationships/image" Target="../media/image3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 Id="rId3" Type="http://schemas.openxmlformats.org/officeDocument/2006/relationships/image" Target="../media/image36.png"/><Relationship Id="rId4" Type="http://schemas.openxmlformats.org/officeDocument/2006/relationships/image" Target="../media/image35.png"/><Relationship Id="rId5" Type="http://schemas.openxmlformats.org/officeDocument/2006/relationships/image" Target="../media/image3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 Id="rId3" Type="http://schemas.openxmlformats.org/officeDocument/2006/relationships/image" Target="../media/image4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image" Target="../media/image4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 Id="rId3" Type="http://schemas.openxmlformats.org/officeDocument/2006/relationships/image" Target="../media/image4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2.xml"/><Relationship Id="rId3" Type="http://schemas.openxmlformats.org/officeDocument/2006/relationships/image" Target="../media/image4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3.xml"/><Relationship Id="rId3" Type="http://schemas.openxmlformats.org/officeDocument/2006/relationships/image" Target="../media/image2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6.xml"/><Relationship Id="rId3" Type="http://schemas.openxmlformats.org/officeDocument/2006/relationships/hyperlink" Target="https://reurl.cc/a9n9Wl" TargetMode="External"/><Relationship Id="rId4" Type="http://schemas.openxmlformats.org/officeDocument/2006/relationships/hyperlink" Target="https://zhuanlan.zhihu.com/p/147620410" TargetMode="External"/><Relationship Id="rId11" Type="http://schemas.openxmlformats.org/officeDocument/2006/relationships/hyperlink" Target="https://docs.python.org/3/library/tk.html" TargetMode="External"/><Relationship Id="rId10" Type="http://schemas.openxmlformats.org/officeDocument/2006/relationships/hyperlink" Target="https://docs.docker.com/engine/reference/commandline/build/" TargetMode="External"/><Relationship Id="rId9" Type="http://schemas.openxmlformats.org/officeDocument/2006/relationships/hyperlink" Target="http://web.ntnu.edu.tw/~algo/BipartiteGraph.html" TargetMode="External"/><Relationship Id="rId5" Type="http://schemas.openxmlformats.org/officeDocument/2006/relationships/hyperlink" Target="https://docs.paperspace.com/machine-learning/wiki/logistic-regression" TargetMode="External"/><Relationship Id="rId6" Type="http://schemas.openxmlformats.org/officeDocument/2006/relationships/hyperlink" Target="https://ieeexplore.ieee.org/stamp/stamp.jsp?arnumber=9144178" TargetMode="External"/><Relationship Id="rId7" Type="http://schemas.openxmlformats.org/officeDocument/2006/relationships/hyperlink" Target="https://github.com/ildoonet/tf-pose-estimation" TargetMode="External"/><Relationship Id="rId8" Type="http://schemas.openxmlformats.org/officeDocument/2006/relationships/hyperlink" Target="https://docs.opencv.org/3.4/d1/dc5/tutorial_background_subtraction.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28.pn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type="ctrTitle"/>
          </p:nvPr>
        </p:nvSpPr>
        <p:spPr>
          <a:xfrm>
            <a:off x="2311075" y="1875175"/>
            <a:ext cx="4525200" cy="832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zh-TW">
                <a:latin typeface="Courier New"/>
                <a:ea typeface="Courier New"/>
                <a:cs typeface="Courier New"/>
                <a:sym typeface="Courier New"/>
              </a:rPr>
              <a:t>羽球球種與姿態辨識</a:t>
            </a:r>
            <a:endParaRPr>
              <a:latin typeface="Courier New"/>
              <a:ea typeface="Courier New"/>
              <a:cs typeface="Courier New"/>
              <a:sym typeface="Courier New"/>
            </a:endParaRPr>
          </a:p>
        </p:txBody>
      </p:sp>
      <p:sp>
        <p:nvSpPr>
          <p:cNvPr id="164" name="Google Shape;164;p25"/>
          <p:cNvSpPr txBox="1"/>
          <p:nvPr>
            <p:ph idx="1" type="subTitle"/>
          </p:nvPr>
        </p:nvSpPr>
        <p:spPr>
          <a:xfrm>
            <a:off x="2771275" y="2969825"/>
            <a:ext cx="3604800" cy="541200"/>
          </a:xfrm>
          <a:prstGeom prst="rect">
            <a:avLst/>
          </a:prstGeom>
        </p:spPr>
        <p:txBody>
          <a:bodyPr anchorCtr="0" anchor="t" bIns="91425" lIns="91425" spcFirstLastPara="1" rIns="91425" wrap="square" tIns="91425">
            <a:noAutofit/>
          </a:bodyPr>
          <a:lstStyle/>
          <a:p>
            <a:pPr indent="0" lvl="0" marL="0" rtl="0" algn="ctr">
              <a:lnSpc>
                <a:spcPct val="105000"/>
              </a:lnSpc>
              <a:spcBef>
                <a:spcPts val="0"/>
              </a:spcBef>
              <a:spcAft>
                <a:spcPts val="0"/>
              </a:spcAft>
              <a:buNone/>
            </a:pPr>
            <a:r>
              <a:rPr lang="zh-TW" sz="2000">
                <a:solidFill>
                  <a:srgbClr val="000000"/>
                </a:solidFill>
                <a:latin typeface="Courier New"/>
                <a:ea typeface="Courier New"/>
                <a:cs typeface="Courier New"/>
                <a:sym typeface="Courier New"/>
              </a:rPr>
              <a:t>指導教授 易志偉</a:t>
            </a:r>
            <a:endParaRPr sz="2000">
              <a:solidFill>
                <a:srgbClr val="000000"/>
              </a:solidFill>
              <a:latin typeface="Courier New"/>
              <a:ea typeface="Courier New"/>
              <a:cs typeface="Courier New"/>
              <a:sym typeface="Courier New"/>
            </a:endParaRPr>
          </a:p>
        </p:txBody>
      </p:sp>
      <p:sp>
        <p:nvSpPr>
          <p:cNvPr id="165" name="Google Shape;165;p25"/>
          <p:cNvSpPr txBox="1"/>
          <p:nvPr/>
        </p:nvSpPr>
        <p:spPr>
          <a:xfrm>
            <a:off x="3689550" y="3661613"/>
            <a:ext cx="1764900" cy="769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zh-TW">
                <a:latin typeface="Lato"/>
                <a:ea typeface="Lato"/>
                <a:cs typeface="Lato"/>
                <a:sym typeface="Lato"/>
              </a:rPr>
              <a:t>0716230 	陳子睿</a:t>
            </a:r>
            <a:endParaRPr>
              <a:latin typeface="Lato"/>
              <a:ea typeface="Lato"/>
              <a:cs typeface="Lato"/>
              <a:sym typeface="Lato"/>
            </a:endParaRPr>
          </a:p>
          <a:p>
            <a:pPr indent="0" lvl="0" marL="0" rtl="0" algn="ctr">
              <a:lnSpc>
                <a:spcPct val="115000"/>
              </a:lnSpc>
              <a:spcBef>
                <a:spcPts val="0"/>
              </a:spcBef>
              <a:spcAft>
                <a:spcPts val="0"/>
              </a:spcAft>
              <a:buNone/>
            </a:pPr>
            <a:r>
              <a:rPr lang="zh-TW">
                <a:latin typeface="Lato"/>
                <a:ea typeface="Lato"/>
                <a:cs typeface="Lato"/>
                <a:sym typeface="Lato"/>
              </a:rPr>
              <a:t>0716308	張千祐</a:t>
            </a:r>
            <a:endParaRPr>
              <a:latin typeface="Lato"/>
              <a:ea typeface="Lato"/>
              <a:cs typeface="Lato"/>
              <a:sym typeface="Lato"/>
            </a:endParaRPr>
          </a:p>
          <a:p>
            <a:pPr indent="0" lvl="0" marL="0" rtl="0" algn="ctr">
              <a:lnSpc>
                <a:spcPct val="115000"/>
              </a:lnSpc>
              <a:spcBef>
                <a:spcPts val="0"/>
              </a:spcBef>
              <a:spcAft>
                <a:spcPts val="0"/>
              </a:spcAft>
              <a:buNone/>
            </a:pPr>
            <a:r>
              <a:rPr lang="zh-TW">
                <a:latin typeface="Lato"/>
                <a:ea typeface="Lato"/>
                <a:cs typeface="Lato"/>
                <a:sym typeface="Lato"/>
              </a:rPr>
              <a:t>0716218	石偉辛</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4"/>
          <p:cNvSpPr/>
          <p:nvPr/>
        </p:nvSpPr>
        <p:spPr>
          <a:xfrm>
            <a:off x="729450" y="4271600"/>
            <a:ext cx="3576300" cy="7695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最初想法</a:t>
            </a:r>
            <a:endParaRPr/>
          </a:p>
        </p:txBody>
      </p:sp>
      <p:sp>
        <p:nvSpPr>
          <p:cNvPr id="314" name="Google Shape;314;p34"/>
          <p:cNvSpPr txBox="1"/>
          <p:nvPr>
            <p:ph idx="1" type="body"/>
          </p:nvPr>
        </p:nvSpPr>
        <p:spPr>
          <a:xfrm>
            <a:off x="727650" y="17776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Define </a:t>
            </a:r>
            <a:r>
              <a:rPr lang="zh-TW"/>
              <a:t>Time interval(T) to be the time between </a:t>
            </a:r>
            <a:endParaRPr/>
          </a:p>
          <a:p>
            <a:pPr indent="0" lvl="0" marL="0" rtl="0" algn="l">
              <a:spcBef>
                <a:spcPts val="1600"/>
              </a:spcBef>
              <a:spcAft>
                <a:spcPts val="0"/>
              </a:spcAft>
              <a:buNone/>
            </a:pPr>
            <a:r>
              <a:rPr lang="zh-TW"/>
              <a:t>two consecutive frames</a:t>
            </a:r>
            <a:endParaRPr/>
          </a:p>
          <a:p>
            <a:pPr indent="0" lvl="0" marL="0" rtl="0" algn="l">
              <a:spcBef>
                <a:spcPts val="1600"/>
              </a:spcBef>
              <a:spcAft>
                <a:spcPts val="0"/>
              </a:spcAft>
              <a:buNone/>
            </a:pPr>
            <a:r>
              <a:rPr lang="zh-TW"/>
              <a:t>V</a:t>
            </a:r>
            <a:r>
              <a:rPr baseline="-25000" lang="zh-TW"/>
              <a:t>Xi</a:t>
            </a:r>
            <a:r>
              <a:rPr lang="zh-TW"/>
              <a:t>=(X</a:t>
            </a:r>
            <a:r>
              <a:rPr baseline="-25000" lang="zh-TW"/>
              <a:t>i</a:t>
            </a:r>
            <a:r>
              <a:rPr lang="zh-TW"/>
              <a:t>-X</a:t>
            </a:r>
            <a:r>
              <a:rPr baseline="-25000" lang="zh-TW"/>
              <a:t>i-1</a:t>
            </a:r>
            <a:r>
              <a:rPr lang="zh-TW"/>
              <a:t>)/T		V</a:t>
            </a:r>
            <a:r>
              <a:rPr baseline="-25000" lang="zh-TW"/>
              <a:t>Yi</a:t>
            </a:r>
            <a:r>
              <a:rPr lang="zh-TW"/>
              <a:t>=(Y</a:t>
            </a:r>
            <a:r>
              <a:rPr baseline="-25000" lang="zh-TW"/>
              <a:t>i</a:t>
            </a:r>
            <a:r>
              <a:rPr lang="zh-TW"/>
              <a:t>-Y</a:t>
            </a:r>
            <a:r>
              <a:rPr baseline="-25000" lang="zh-TW"/>
              <a:t>i-1</a:t>
            </a:r>
            <a:r>
              <a:rPr lang="zh-TW"/>
              <a:t>)/T</a:t>
            </a:r>
            <a:endParaRPr/>
          </a:p>
          <a:p>
            <a:pPr indent="0" lvl="0" marL="0" rtl="0" algn="l">
              <a:spcBef>
                <a:spcPts val="1600"/>
              </a:spcBef>
              <a:spcAft>
                <a:spcPts val="0"/>
              </a:spcAft>
              <a:buNone/>
            </a:pPr>
            <a:r>
              <a:rPr lang="zh-TW"/>
              <a:t>a</a:t>
            </a:r>
            <a:r>
              <a:rPr baseline="-25000" lang="zh-TW"/>
              <a:t>Xi</a:t>
            </a:r>
            <a:r>
              <a:rPr lang="zh-TW"/>
              <a:t>=(V</a:t>
            </a:r>
            <a:r>
              <a:rPr baseline="-25000" lang="zh-TW"/>
              <a:t>Xi</a:t>
            </a:r>
            <a:r>
              <a:rPr lang="zh-TW"/>
              <a:t>-V</a:t>
            </a:r>
            <a:r>
              <a:rPr baseline="-25000" lang="zh-TW"/>
              <a:t>Xi-1</a:t>
            </a:r>
            <a:r>
              <a:rPr lang="zh-TW"/>
              <a:t>)/T		a</a:t>
            </a:r>
            <a:r>
              <a:rPr baseline="-25000" lang="zh-TW"/>
              <a:t>Yi</a:t>
            </a:r>
            <a:r>
              <a:rPr lang="zh-TW"/>
              <a:t>=(V</a:t>
            </a:r>
            <a:r>
              <a:rPr baseline="-25000" lang="zh-TW"/>
              <a:t>Yi</a:t>
            </a:r>
            <a:r>
              <a:rPr lang="zh-TW"/>
              <a:t>-V</a:t>
            </a:r>
            <a:r>
              <a:rPr baseline="-25000" lang="zh-TW"/>
              <a:t>Yi-1</a:t>
            </a:r>
            <a:r>
              <a:rPr lang="zh-TW"/>
              <a:t>)/T</a:t>
            </a:r>
            <a:endParaRPr/>
          </a:p>
          <a:p>
            <a:pPr indent="0" lvl="0" marL="0" rtl="0" algn="l">
              <a:spcBef>
                <a:spcPts val="1600"/>
              </a:spcBef>
              <a:spcAft>
                <a:spcPts val="0"/>
              </a:spcAft>
              <a:buNone/>
            </a:pPr>
            <a:r>
              <a:rPr lang="zh-TW"/>
              <a:t>可以應用logistic regression來判斷是否為</a:t>
            </a:r>
            <a:r>
              <a:rPr lang="zh-TW"/>
              <a:t>擊球</a:t>
            </a:r>
            <a:r>
              <a:rPr lang="zh-TW"/>
              <a:t>點</a:t>
            </a:r>
            <a:r>
              <a:rPr baseline="30000" lang="zh-TW"/>
              <a:t>3</a:t>
            </a:r>
            <a:endParaRPr baseline="30000"/>
          </a:p>
          <a:p>
            <a:pPr indent="0" lvl="0" marL="0" rtl="0" algn="l">
              <a:spcBef>
                <a:spcPts val="1600"/>
              </a:spcBef>
              <a:spcAft>
                <a:spcPts val="0"/>
              </a:spcAft>
              <a:buNone/>
            </a:pPr>
            <a:r>
              <a:rPr lang="zh-TW"/>
              <a:t>input為(a</a:t>
            </a:r>
            <a:r>
              <a:rPr baseline="-25000" lang="zh-TW"/>
              <a:t>Xi</a:t>
            </a:r>
            <a:r>
              <a:rPr lang="zh-TW"/>
              <a:t>、a</a:t>
            </a:r>
            <a:r>
              <a:rPr baseline="-25000" lang="zh-TW"/>
              <a:t>Xi-1</a:t>
            </a:r>
            <a:r>
              <a:rPr lang="zh-TW"/>
              <a:t>、a</a:t>
            </a:r>
            <a:r>
              <a:rPr baseline="-25000" lang="zh-TW"/>
              <a:t>Yi</a:t>
            </a:r>
            <a:r>
              <a:rPr lang="zh-TW"/>
              <a:t>、a</a:t>
            </a:r>
            <a:r>
              <a:rPr baseline="-25000" lang="zh-TW"/>
              <a:t>Yi-1</a:t>
            </a:r>
            <a:r>
              <a:rPr lang="zh-TW"/>
              <a:t>)		output為(Yes or No)</a:t>
            </a:r>
            <a:endParaRPr baseline="30000"/>
          </a:p>
          <a:p>
            <a:pPr indent="0" lvl="0" marL="0" rtl="0" algn="l">
              <a:spcBef>
                <a:spcPts val="1600"/>
              </a:spcBef>
              <a:spcAft>
                <a:spcPts val="1600"/>
              </a:spcAft>
              <a:buNone/>
            </a:pPr>
            <a:r>
              <a:t/>
            </a:r>
            <a:endParaRPr/>
          </a:p>
        </p:txBody>
      </p:sp>
      <p:sp>
        <p:nvSpPr>
          <p:cNvPr id="315" name="Google Shape;315;p34"/>
          <p:cNvSpPr txBox="1"/>
          <p:nvPr/>
        </p:nvSpPr>
        <p:spPr>
          <a:xfrm>
            <a:off x="729450" y="4434800"/>
            <a:ext cx="2933400" cy="44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aseline="30000" lang="zh-TW" sz="1500">
                <a:latin typeface="Lato"/>
                <a:ea typeface="Lato"/>
                <a:cs typeface="Lato"/>
                <a:sym typeface="Lato"/>
              </a:rPr>
              <a:t>3</a:t>
            </a:r>
            <a:r>
              <a:rPr lang="zh-TW">
                <a:solidFill>
                  <a:schemeClr val="dk2"/>
                </a:solidFill>
                <a:latin typeface="Lato"/>
                <a:ea typeface="Lato"/>
                <a:cs typeface="Lato"/>
                <a:sym typeface="Lato"/>
              </a:rPr>
              <a:t>擊球</a:t>
            </a:r>
            <a:r>
              <a:rPr lang="zh-TW">
                <a:solidFill>
                  <a:schemeClr val="dk2"/>
                </a:solidFill>
                <a:latin typeface="Lato"/>
                <a:ea typeface="Lato"/>
                <a:cs typeface="Lato"/>
                <a:sym typeface="Lato"/>
              </a:rPr>
              <a:t>點為</a:t>
            </a:r>
            <a:r>
              <a:rPr lang="zh-TW">
                <a:solidFill>
                  <a:schemeClr val="dk2"/>
                </a:solidFill>
                <a:latin typeface="Lato"/>
                <a:ea typeface="Lato"/>
                <a:cs typeface="Lato"/>
                <a:sym typeface="Lato"/>
              </a:rPr>
              <a:t>球員打到羽球的Frame</a:t>
            </a:r>
            <a:endParaRPr sz="1500">
              <a:solidFill>
                <a:schemeClr val="dk2"/>
              </a:solidFill>
              <a:latin typeface="Lato"/>
              <a:ea typeface="Lato"/>
              <a:cs typeface="Lato"/>
              <a:sym typeface="Lato"/>
            </a:endParaRPr>
          </a:p>
          <a:p>
            <a:pPr indent="0" lvl="0" marL="0" rtl="0" algn="l">
              <a:lnSpc>
                <a:spcPct val="115000"/>
              </a:lnSpc>
              <a:spcBef>
                <a:spcPts val="0"/>
              </a:spcBef>
              <a:spcAft>
                <a:spcPts val="0"/>
              </a:spcAft>
              <a:buNone/>
            </a:pPr>
            <a:r>
              <a:t/>
            </a:r>
            <a:endParaRPr baseline="30000">
              <a:latin typeface="Lato"/>
              <a:ea typeface="Lato"/>
              <a:cs typeface="Lato"/>
              <a:sym typeface="Lato"/>
            </a:endParaRPr>
          </a:p>
        </p:txBody>
      </p:sp>
      <p:pic>
        <p:nvPicPr>
          <p:cNvPr id="316" name="Google Shape;316;p34"/>
          <p:cNvPicPr preferRelativeResize="0"/>
          <p:nvPr/>
        </p:nvPicPr>
        <p:blipFill>
          <a:blip r:embed="rId3">
            <a:alphaModFix/>
          </a:blip>
          <a:stretch>
            <a:fillRect/>
          </a:stretch>
        </p:blipFill>
        <p:spPr>
          <a:xfrm>
            <a:off x="4941775" y="582450"/>
            <a:ext cx="4157400" cy="3387525"/>
          </a:xfrm>
          <a:prstGeom prst="rect">
            <a:avLst/>
          </a:prstGeom>
          <a:noFill/>
          <a:ln>
            <a:noFill/>
          </a:ln>
          <a:effectLst>
            <a:outerShdw blurRad="57150" rotWithShape="0" algn="bl" dir="5400000" dist="19050">
              <a:srgbClr val="000000">
                <a:alpha val="50000"/>
              </a:srgbClr>
            </a:outerShdw>
          </a:effectLst>
        </p:spPr>
      </p:pic>
      <p:sp>
        <p:nvSpPr>
          <p:cNvPr id="317" name="Google Shape;317;p34"/>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4"/>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4"/>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4"/>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4"/>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4"/>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4"/>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4"/>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4"/>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pic>
        <p:nvPicPr>
          <p:cNvPr id="330" name="Google Shape;330;p35"/>
          <p:cNvPicPr preferRelativeResize="0"/>
          <p:nvPr/>
        </p:nvPicPr>
        <p:blipFill>
          <a:blip r:embed="rId3">
            <a:alphaModFix/>
          </a:blip>
          <a:stretch>
            <a:fillRect/>
          </a:stretch>
        </p:blipFill>
        <p:spPr>
          <a:xfrm>
            <a:off x="587200" y="2334475"/>
            <a:ext cx="6845551" cy="2555675"/>
          </a:xfrm>
          <a:prstGeom prst="rect">
            <a:avLst/>
          </a:prstGeom>
          <a:noFill/>
          <a:ln>
            <a:noFill/>
          </a:ln>
        </p:spPr>
      </p:pic>
      <p:sp>
        <p:nvSpPr>
          <p:cNvPr id="331" name="Google Shape;331;p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效果未達預期</a:t>
            </a:r>
            <a:endParaRPr/>
          </a:p>
        </p:txBody>
      </p:sp>
      <p:pic>
        <p:nvPicPr>
          <p:cNvPr id="332" name="Google Shape;332;p35"/>
          <p:cNvPicPr preferRelativeResize="0"/>
          <p:nvPr/>
        </p:nvPicPr>
        <p:blipFill rotWithShape="1">
          <a:blip r:embed="rId4">
            <a:alphaModFix/>
          </a:blip>
          <a:srcRect b="33929" l="7750" r="26842" t="16516"/>
          <a:stretch/>
        </p:blipFill>
        <p:spPr>
          <a:xfrm>
            <a:off x="5173175" y="265725"/>
            <a:ext cx="3970826" cy="1860267"/>
          </a:xfrm>
          <a:prstGeom prst="rect">
            <a:avLst/>
          </a:prstGeom>
          <a:noFill/>
          <a:ln>
            <a:noFill/>
          </a:ln>
          <a:effectLst>
            <a:outerShdw blurRad="57150" rotWithShape="0" algn="bl" dir="5400000" dist="19050">
              <a:srgbClr val="000000">
                <a:alpha val="50000"/>
              </a:srgbClr>
            </a:outerShdw>
          </a:effectLst>
        </p:spPr>
      </p:pic>
      <p:sp>
        <p:nvSpPr>
          <p:cNvPr id="333" name="Google Shape;333;p35"/>
          <p:cNvSpPr/>
          <p:nvPr/>
        </p:nvSpPr>
        <p:spPr>
          <a:xfrm>
            <a:off x="714718" y="3962993"/>
            <a:ext cx="3902400" cy="883200"/>
          </a:xfrm>
          <a:prstGeom prst="rect">
            <a:avLst/>
          </a:prstGeom>
          <a:no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5"/>
          <p:cNvSpPr txBox="1"/>
          <p:nvPr/>
        </p:nvSpPr>
        <p:spPr>
          <a:xfrm>
            <a:off x="4910775" y="4009475"/>
            <a:ext cx="3477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solidFill>
                  <a:schemeClr val="lt1"/>
                </a:solidFill>
                <a:highlight>
                  <a:schemeClr val="accent2"/>
                </a:highlight>
                <a:latin typeface="Lato"/>
                <a:ea typeface="Lato"/>
                <a:cs typeface="Lato"/>
                <a:sym typeface="Lato"/>
              </a:rPr>
              <a:t>因為擊球點在所有frame當中比例很少</a:t>
            </a:r>
            <a:endParaRPr>
              <a:solidFill>
                <a:schemeClr val="lt1"/>
              </a:solidFill>
              <a:highlight>
                <a:schemeClr val="accent2"/>
              </a:highlight>
              <a:latin typeface="Lato"/>
              <a:ea typeface="Lato"/>
              <a:cs typeface="Lato"/>
              <a:sym typeface="Lato"/>
            </a:endParaRPr>
          </a:p>
          <a:p>
            <a:pPr indent="0" lvl="0" marL="0" rtl="0" algn="l">
              <a:spcBef>
                <a:spcPts val="0"/>
              </a:spcBef>
              <a:spcAft>
                <a:spcPts val="0"/>
              </a:spcAft>
              <a:buNone/>
            </a:pPr>
            <a:r>
              <a:rPr lang="zh-TW">
                <a:solidFill>
                  <a:schemeClr val="lt1"/>
                </a:solidFill>
                <a:highlight>
                  <a:schemeClr val="accent2"/>
                </a:highlight>
                <a:latin typeface="Lato"/>
                <a:ea typeface="Lato"/>
                <a:cs typeface="Lato"/>
                <a:sym typeface="Lato"/>
              </a:rPr>
              <a:t>我們更關注</a:t>
            </a:r>
            <a:r>
              <a:rPr lang="zh-TW" u="sng">
                <a:solidFill>
                  <a:schemeClr val="lt1"/>
                </a:solidFill>
                <a:highlight>
                  <a:schemeClr val="accent2"/>
                </a:highlight>
                <a:latin typeface="Lato"/>
                <a:ea typeface="Lato"/>
                <a:cs typeface="Lato"/>
                <a:sym typeface="Lato"/>
              </a:rPr>
              <a:t>precision</a:t>
            </a:r>
            <a:r>
              <a:rPr lang="zh-TW">
                <a:solidFill>
                  <a:schemeClr val="lt1"/>
                </a:solidFill>
                <a:highlight>
                  <a:schemeClr val="accent2"/>
                </a:highlight>
                <a:latin typeface="Lato"/>
                <a:ea typeface="Lato"/>
                <a:cs typeface="Lato"/>
                <a:sym typeface="Lato"/>
              </a:rPr>
              <a:t>和</a:t>
            </a:r>
            <a:r>
              <a:rPr lang="zh-TW" u="sng">
                <a:solidFill>
                  <a:schemeClr val="lt1"/>
                </a:solidFill>
                <a:highlight>
                  <a:schemeClr val="accent2"/>
                </a:highlight>
                <a:latin typeface="Lato"/>
                <a:ea typeface="Lato"/>
                <a:cs typeface="Lato"/>
                <a:sym typeface="Lato"/>
              </a:rPr>
              <a:t>recall</a:t>
            </a:r>
            <a:endParaRPr u="sng">
              <a:solidFill>
                <a:schemeClr val="lt1"/>
              </a:solidFill>
              <a:highlight>
                <a:schemeClr val="accent2"/>
              </a:highlight>
              <a:latin typeface="Lato"/>
              <a:ea typeface="Lato"/>
              <a:cs typeface="Lato"/>
              <a:sym typeface="Lato"/>
            </a:endParaRPr>
          </a:p>
          <a:p>
            <a:pPr indent="0" lvl="0" marL="0" rtl="0" algn="l">
              <a:spcBef>
                <a:spcPts val="0"/>
              </a:spcBef>
              <a:spcAft>
                <a:spcPts val="0"/>
              </a:spcAft>
              <a:buNone/>
            </a:pPr>
            <a:r>
              <a:rPr lang="zh-TW">
                <a:solidFill>
                  <a:schemeClr val="lt1"/>
                </a:solidFill>
                <a:highlight>
                  <a:schemeClr val="accent2"/>
                </a:highlight>
                <a:latin typeface="Lato"/>
                <a:ea typeface="Lato"/>
                <a:cs typeface="Lato"/>
                <a:sym typeface="Lato"/>
              </a:rPr>
              <a:t>而非accuracy</a:t>
            </a:r>
            <a:endParaRPr>
              <a:solidFill>
                <a:schemeClr val="lt1"/>
              </a:solidFill>
              <a:highlight>
                <a:schemeClr val="accent2"/>
              </a:highlight>
              <a:latin typeface="Lato"/>
              <a:ea typeface="Lato"/>
              <a:cs typeface="Lato"/>
              <a:sym typeface="Lato"/>
            </a:endParaRPr>
          </a:p>
        </p:txBody>
      </p:sp>
      <p:sp>
        <p:nvSpPr>
          <p:cNvPr id="335" name="Google Shape;335;p35"/>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5"/>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5"/>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5"/>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5"/>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5"/>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5"/>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5"/>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5"/>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原因分析</a:t>
            </a:r>
            <a:endParaRPr/>
          </a:p>
        </p:txBody>
      </p:sp>
      <p:sp>
        <p:nvSpPr>
          <p:cNvPr id="349" name="Google Shape;349;p36"/>
          <p:cNvSpPr/>
          <p:nvPr/>
        </p:nvSpPr>
        <p:spPr>
          <a:xfrm>
            <a:off x="2024850" y="4271600"/>
            <a:ext cx="3576300" cy="7695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6"/>
          <p:cNvSpPr txBox="1"/>
          <p:nvPr/>
        </p:nvSpPr>
        <p:spPr>
          <a:xfrm>
            <a:off x="2047650" y="4434800"/>
            <a:ext cx="3530700" cy="4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zh-TW">
                <a:solidFill>
                  <a:schemeClr val="dk2"/>
                </a:solidFill>
                <a:latin typeface="Lato"/>
                <a:ea typeface="Lato"/>
                <a:cs typeface="Lato"/>
                <a:sym typeface="Lato"/>
              </a:rPr>
              <a:t>此比較資料來自同一盤比賽裡的同一rally</a:t>
            </a:r>
            <a:endParaRPr>
              <a:solidFill>
                <a:schemeClr val="dk2"/>
              </a:solidFill>
              <a:latin typeface="Lato"/>
              <a:ea typeface="Lato"/>
              <a:cs typeface="Lato"/>
              <a:sym typeface="Lato"/>
            </a:endParaRPr>
          </a:p>
          <a:p>
            <a:pPr indent="0" lvl="0" marL="0" rtl="0" algn="ctr">
              <a:lnSpc>
                <a:spcPct val="115000"/>
              </a:lnSpc>
              <a:spcBef>
                <a:spcPts val="0"/>
              </a:spcBef>
              <a:spcAft>
                <a:spcPts val="0"/>
              </a:spcAft>
              <a:buNone/>
            </a:pPr>
            <a:r>
              <a:t/>
            </a:r>
            <a:endParaRPr baseline="30000">
              <a:latin typeface="Lato"/>
              <a:ea typeface="Lato"/>
              <a:cs typeface="Lato"/>
              <a:sym typeface="Lato"/>
            </a:endParaRPr>
          </a:p>
        </p:txBody>
      </p:sp>
      <p:sp>
        <p:nvSpPr>
          <p:cNvPr id="351" name="Google Shape;351;p36"/>
          <p:cNvSpPr txBox="1"/>
          <p:nvPr/>
        </p:nvSpPr>
        <p:spPr>
          <a:xfrm>
            <a:off x="795925" y="1853850"/>
            <a:ext cx="1060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a:solidFill>
                  <a:schemeClr val="lt1"/>
                </a:solidFill>
                <a:highlight>
                  <a:schemeClr val="accent2"/>
                </a:highlight>
                <a:latin typeface="Lato"/>
                <a:ea typeface="Lato"/>
                <a:cs typeface="Lato"/>
                <a:sym typeface="Lato"/>
              </a:rPr>
              <a:t>Frame</a:t>
            </a:r>
            <a:endParaRPr b="1">
              <a:solidFill>
                <a:schemeClr val="lt1"/>
              </a:solidFill>
              <a:highlight>
                <a:schemeClr val="accent2"/>
              </a:highlight>
              <a:latin typeface="Lato"/>
              <a:ea typeface="Lato"/>
              <a:cs typeface="Lato"/>
              <a:sym typeface="Lato"/>
            </a:endParaRPr>
          </a:p>
        </p:txBody>
      </p:sp>
      <p:sp>
        <p:nvSpPr>
          <p:cNvPr id="352" name="Google Shape;352;p36"/>
          <p:cNvSpPr txBox="1"/>
          <p:nvPr/>
        </p:nvSpPr>
        <p:spPr>
          <a:xfrm>
            <a:off x="1786450" y="1853850"/>
            <a:ext cx="1060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a:solidFill>
                  <a:schemeClr val="lt1"/>
                </a:solidFill>
                <a:highlight>
                  <a:schemeClr val="accent2"/>
                </a:highlight>
                <a:latin typeface="Lato"/>
                <a:ea typeface="Lato"/>
                <a:cs typeface="Lato"/>
                <a:sym typeface="Lato"/>
              </a:rPr>
              <a:t>Visibility</a:t>
            </a:r>
            <a:endParaRPr b="1">
              <a:solidFill>
                <a:schemeClr val="lt1"/>
              </a:solidFill>
              <a:highlight>
                <a:schemeClr val="accent2"/>
              </a:highlight>
              <a:latin typeface="Lato"/>
              <a:ea typeface="Lato"/>
              <a:cs typeface="Lato"/>
              <a:sym typeface="Lato"/>
            </a:endParaRPr>
          </a:p>
        </p:txBody>
      </p:sp>
      <p:sp>
        <p:nvSpPr>
          <p:cNvPr id="353" name="Google Shape;353;p36"/>
          <p:cNvSpPr txBox="1"/>
          <p:nvPr/>
        </p:nvSpPr>
        <p:spPr>
          <a:xfrm>
            <a:off x="2830238" y="1853850"/>
            <a:ext cx="1060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a:solidFill>
                  <a:schemeClr val="lt1"/>
                </a:solidFill>
                <a:highlight>
                  <a:schemeClr val="accent2"/>
                </a:highlight>
                <a:latin typeface="Lato"/>
                <a:ea typeface="Lato"/>
                <a:cs typeface="Lato"/>
                <a:sym typeface="Lato"/>
              </a:rPr>
              <a:t>X</a:t>
            </a:r>
            <a:endParaRPr b="1">
              <a:solidFill>
                <a:schemeClr val="lt1"/>
              </a:solidFill>
              <a:highlight>
                <a:schemeClr val="accent2"/>
              </a:highlight>
              <a:latin typeface="Lato"/>
              <a:ea typeface="Lato"/>
              <a:cs typeface="Lato"/>
              <a:sym typeface="Lato"/>
            </a:endParaRPr>
          </a:p>
        </p:txBody>
      </p:sp>
      <p:sp>
        <p:nvSpPr>
          <p:cNvPr id="354" name="Google Shape;354;p36"/>
          <p:cNvSpPr txBox="1"/>
          <p:nvPr/>
        </p:nvSpPr>
        <p:spPr>
          <a:xfrm>
            <a:off x="3891050" y="1853850"/>
            <a:ext cx="1060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a:solidFill>
                  <a:schemeClr val="lt1"/>
                </a:solidFill>
                <a:highlight>
                  <a:schemeClr val="accent2"/>
                </a:highlight>
                <a:latin typeface="Lato"/>
                <a:ea typeface="Lato"/>
                <a:cs typeface="Lato"/>
                <a:sym typeface="Lato"/>
              </a:rPr>
              <a:t>Y</a:t>
            </a:r>
            <a:endParaRPr b="1">
              <a:solidFill>
                <a:schemeClr val="lt1"/>
              </a:solidFill>
              <a:highlight>
                <a:schemeClr val="accent2"/>
              </a:highlight>
              <a:latin typeface="Lato"/>
              <a:ea typeface="Lato"/>
              <a:cs typeface="Lato"/>
              <a:sym typeface="Lato"/>
            </a:endParaRPr>
          </a:p>
        </p:txBody>
      </p:sp>
      <p:sp>
        <p:nvSpPr>
          <p:cNvPr id="355" name="Google Shape;355;p36"/>
          <p:cNvSpPr txBox="1"/>
          <p:nvPr/>
        </p:nvSpPr>
        <p:spPr>
          <a:xfrm>
            <a:off x="4951850" y="1690275"/>
            <a:ext cx="1060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a:solidFill>
                  <a:schemeClr val="lt1"/>
                </a:solidFill>
                <a:highlight>
                  <a:schemeClr val="accent2"/>
                </a:highlight>
                <a:latin typeface="Lato"/>
                <a:ea typeface="Lato"/>
                <a:cs typeface="Lato"/>
                <a:sym typeface="Lato"/>
              </a:rPr>
              <a:t>Turning</a:t>
            </a:r>
            <a:endParaRPr b="1">
              <a:solidFill>
                <a:schemeClr val="lt1"/>
              </a:solidFill>
              <a:highlight>
                <a:schemeClr val="accent2"/>
              </a:highlight>
              <a:latin typeface="Lato"/>
              <a:ea typeface="Lato"/>
              <a:cs typeface="Lato"/>
              <a:sym typeface="Lato"/>
            </a:endParaRPr>
          </a:p>
          <a:p>
            <a:pPr indent="0" lvl="0" marL="0" rtl="0" algn="ctr">
              <a:spcBef>
                <a:spcPts val="0"/>
              </a:spcBef>
              <a:spcAft>
                <a:spcPts val="0"/>
              </a:spcAft>
              <a:buNone/>
            </a:pPr>
            <a:r>
              <a:rPr b="1" lang="zh-TW">
                <a:solidFill>
                  <a:schemeClr val="lt1"/>
                </a:solidFill>
                <a:highlight>
                  <a:schemeClr val="accent2"/>
                </a:highlight>
                <a:latin typeface="Lato"/>
                <a:ea typeface="Lato"/>
                <a:cs typeface="Lato"/>
                <a:sym typeface="Lato"/>
              </a:rPr>
              <a:t>point</a:t>
            </a:r>
            <a:endParaRPr b="1">
              <a:solidFill>
                <a:schemeClr val="lt1"/>
              </a:solidFill>
              <a:highlight>
                <a:schemeClr val="accent2"/>
              </a:highlight>
              <a:latin typeface="Lato"/>
              <a:ea typeface="Lato"/>
              <a:cs typeface="Lato"/>
              <a:sym typeface="Lato"/>
            </a:endParaRPr>
          </a:p>
        </p:txBody>
      </p:sp>
      <p:pic>
        <p:nvPicPr>
          <p:cNvPr id="356" name="Google Shape;356;p36"/>
          <p:cNvPicPr preferRelativeResize="0"/>
          <p:nvPr/>
        </p:nvPicPr>
        <p:blipFill>
          <a:blip r:embed="rId3">
            <a:alphaModFix/>
          </a:blip>
          <a:stretch>
            <a:fillRect/>
          </a:stretch>
        </p:blipFill>
        <p:spPr>
          <a:xfrm>
            <a:off x="729450" y="2199777"/>
            <a:ext cx="5262375" cy="978673"/>
          </a:xfrm>
          <a:prstGeom prst="rect">
            <a:avLst/>
          </a:prstGeom>
          <a:noFill/>
          <a:ln>
            <a:noFill/>
          </a:ln>
        </p:spPr>
      </p:pic>
      <p:pic>
        <p:nvPicPr>
          <p:cNvPr id="357" name="Google Shape;357;p36"/>
          <p:cNvPicPr preferRelativeResize="0"/>
          <p:nvPr/>
        </p:nvPicPr>
        <p:blipFill>
          <a:blip r:embed="rId4">
            <a:alphaModFix/>
          </a:blip>
          <a:stretch>
            <a:fillRect/>
          </a:stretch>
        </p:blipFill>
        <p:spPr>
          <a:xfrm>
            <a:off x="729450" y="3218100"/>
            <a:ext cx="5262364" cy="1013850"/>
          </a:xfrm>
          <a:prstGeom prst="rect">
            <a:avLst/>
          </a:prstGeom>
          <a:noFill/>
          <a:ln>
            <a:noFill/>
          </a:ln>
        </p:spPr>
      </p:pic>
      <p:sp>
        <p:nvSpPr>
          <p:cNvPr id="358" name="Google Shape;358;p36"/>
          <p:cNvSpPr/>
          <p:nvPr/>
        </p:nvSpPr>
        <p:spPr>
          <a:xfrm>
            <a:off x="737975" y="2929550"/>
            <a:ext cx="5253900" cy="2490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6"/>
          <p:cNvSpPr/>
          <p:nvPr/>
        </p:nvSpPr>
        <p:spPr>
          <a:xfrm>
            <a:off x="733688" y="3982950"/>
            <a:ext cx="5253900" cy="2490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6"/>
          <p:cNvSpPr txBox="1"/>
          <p:nvPr/>
        </p:nvSpPr>
        <p:spPr>
          <a:xfrm>
            <a:off x="5937400" y="2627675"/>
            <a:ext cx="230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Frame = 124 Ax = -2 Ay = 6</a:t>
            </a:r>
            <a:endParaRPr>
              <a:latin typeface="Lato"/>
              <a:ea typeface="Lato"/>
              <a:cs typeface="Lato"/>
              <a:sym typeface="Lato"/>
            </a:endParaRPr>
          </a:p>
        </p:txBody>
      </p:sp>
      <p:sp>
        <p:nvSpPr>
          <p:cNvPr id="361" name="Google Shape;361;p36"/>
          <p:cNvSpPr txBox="1"/>
          <p:nvPr/>
        </p:nvSpPr>
        <p:spPr>
          <a:xfrm>
            <a:off x="5937400" y="2853950"/>
            <a:ext cx="230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Frame = 125 Ax = 1 Ay = 0</a:t>
            </a:r>
            <a:endParaRPr>
              <a:latin typeface="Lato"/>
              <a:ea typeface="Lato"/>
              <a:cs typeface="Lato"/>
              <a:sym typeface="Lato"/>
            </a:endParaRPr>
          </a:p>
        </p:txBody>
      </p:sp>
      <p:sp>
        <p:nvSpPr>
          <p:cNvPr id="362" name="Google Shape;362;p36"/>
          <p:cNvSpPr txBox="1"/>
          <p:nvPr/>
        </p:nvSpPr>
        <p:spPr>
          <a:xfrm>
            <a:off x="5937400" y="3663400"/>
            <a:ext cx="230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Frame = 129 Ax = -2 Ay = 1</a:t>
            </a:r>
            <a:endParaRPr>
              <a:latin typeface="Lato"/>
              <a:ea typeface="Lato"/>
              <a:cs typeface="Lato"/>
              <a:sym typeface="Lato"/>
            </a:endParaRPr>
          </a:p>
        </p:txBody>
      </p:sp>
      <p:sp>
        <p:nvSpPr>
          <p:cNvPr id="363" name="Google Shape;363;p36"/>
          <p:cNvSpPr txBox="1"/>
          <p:nvPr/>
        </p:nvSpPr>
        <p:spPr>
          <a:xfrm>
            <a:off x="5937400" y="3907350"/>
            <a:ext cx="230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Frame = 130 Ax = 1 Ay = 1</a:t>
            </a:r>
            <a:endParaRPr>
              <a:latin typeface="Lato"/>
              <a:ea typeface="Lato"/>
              <a:cs typeface="Lato"/>
              <a:sym typeface="Lato"/>
            </a:endParaRPr>
          </a:p>
        </p:txBody>
      </p:sp>
      <p:sp>
        <p:nvSpPr>
          <p:cNvPr id="364" name="Google Shape;364;p36"/>
          <p:cNvSpPr txBox="1"/>
          <p:nvPr/>
        </p:nvSpPr>
        <p:spPr>
          <a:xfrm>
            <a:off x="8092850" y="2778250"/>
            <a:ext cx="114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u="sng">
                <a:solidFill>
                  <a:schemeClr val="lt1"/>
                </a:solidFill>
                <a:highlight>
                  <a:schemeClr val="dk1"/>
                </a:highlight>
                <a:latin typeface="Lato"/>
                <a:ea typeface="Lato"/>
                <a:cs typeface="Lato"/>
                <a:sym typeface="Lato"/>
              </a:rPr>
              <a:t>不是</a:t>
            </a:r>
            <a:r>
              <a:rPr lang="zh-TW">
                <a:solidFill>
                  <a:schemeClr val="lt1"/>
                </a:solidFill>
                <a:highlight>
                  <a:schemeClr val="dk1"/>
                </a:highlight>
                <a:latin typeface="Lato"/>
                <a:ea typeface="Lato"/>
                <a:cs typeface="Lato"/>
                <a:sym typeface="Lato"/>
              </a:rPr>
              <a:t>擊球點</a:t>
            </a:r>
            <a:endParaRPr>
              <a:solidFill>
                <a:schemeClr val="lt1"/>
              </a:solidFill>
              <a:highlight>
                <a:schemeClr val="dk1"/>
              </a:highlight>
              <a:latin typeface="Lato"/>
              <a:ea typeface="Lato"/>
              <a:cs typeface="Lato"/>
              <a:sym typeface="Lato"/>
            </a:endParaRPr>
          </a:p>
        </p:txBody>
      </p:sp>
      <p:sp>
        <p:nvSpPr>
          <p:cNvPr id="365" name="Google Shape;365;p36"/>
          <p:cNvSpPr txBox="1"/>
          <p:nvPr/>
        </p:nvSpPr>
        <p:spPr>
          <a:xfrm>
            <a:off x="8092850" y="3801700"/>
            <a:ext cx="114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u="sng">
                <a:solidFill>
                  <a:schemeClr val="lt1"/>
                </a:solidFill>
                <a:highlight>
                  <a:schemeClr val="dk1"/>
                </a:highlight>
                <a:latin typeface="Lato"/>
                <a:ea typeface="Lato"/>
                <a:cs typeface="Lato"/>
                <a:sym typeface="Lato"/>
              </a:rPr>
              <a:t>是</a:t>
            </a:r>
            <a:r>
              <a:rPr lang="zh-TW">
                <a:solidFill>
                  <a:schemeClr val="lt1"/>
                </a:solidFill>
                <a:highlight>
                  <a:schemeClr val="dk1"/>
                </a:highlight>
                <a:latin typeface="Lato"/>
                <a:ea typeface="Lato"/>
                <a:cs typeface="Lato"/>
                <a:sym typeface="Lato"/>
              </a:rPr>
              <a:t>擊球</a:t>
            </a:r>
            <a:r>
              <a:rPr lang="zh-TW">
                <a:solidFill>
                  <a:schemeClr val="lt1"/>
                </a:solidFill>
                <a:highlight>
                  <a:schemeClr val="dk1"/>
                </a:highlight>
                <a:latin typeface="Lato"/>
                <a:ea typeface="Lato"/>
                <a:cs typeface="Lato"/>
                <a:sym typeface="Lato"/>
              </a:rPr>
              <a:t>點</a:t>
            </a:r>
            <a:endParaRPr>
              <a:solidFill>
                <a:schemeClr val="lt1"/>
              </a:solidFill>
              <a:highlight>
                <a:schemeClr val="dk1"/>
              </a:highlight>
              <a:latin typeface="Lato"/>
              <a:ea typeface="Lato"/>
              <a:cs typeface="Lato"/>
              <a:sym typeface="Lato"/>
            </a:endParaRPr>
          </a:p>
        </p:txBody>
      </p:sp>
      <p:sp>
        <p:nvSpPr>
          <p:cNvPr id="366" name="Google Shape;366;p36"/>
          <p:cNvSpPr txBox="1"/>
          <p:nvPr/>
        </p:nvSpPr>
        <p:spPr>
          <a:xfrm>
            <a:off x="5522875" y="4254250"/>
            <a:ext cx="37875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sz="2900">
                <a:solidFill>
                  <a:schemeClr val="lt1"/>
                </a:solidFill>
                <a:highlight>
                  <a:schemeClr val="accent3"/>
                </a:highlight>
                <a:latin typeface="Lato"/>
                <a:ea typeface="Lato"/>
                <a:cs typeface="Lato"/>
                <a:sym typeface="Lato"/>
              </a:rPr>
              <a:t>加速度差距不顯著</a:t>
            </a:r>
            <a:endParaRPr b="1" sz="2900">
              <a:solidFill>
                <a:schemeClr val="lt1"/>
              </a:solidFill>
              <a:highlight>
                <a:schemeClr val="accent3"/>
              </a:highlight>
              <a:latin typeface="Lato"/>
              <a:ea typeface="Lato"/>
              <a:cs typeface="Lato"/>
              <a:sym typeface="Lato"/>
            </a:endParaRPr>
          </a:p>
        </p:txBody>
      </p:sp>
      <p:sp>
        <p:nvSpPr>
          <p:cNvPr id="367" name="Google Shape;367;p36"/>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6"/>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6"/>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6"/>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6"/>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6"/>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6"/>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6"/>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6"/>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gtEl>
                                        <p:attrNameLst>
                                          <p:attrName>style.visibility</p:attrName>
                                        </p:attrNameLst>
                                      </p:cBhvr>
                                      <p:to>
                                        <p:strVal val="visible"/>
                                      </p:to>
                                    </p:set>
                                    <p:animEffect filter="fade" transition="in">
                                      <p:cBhvr>
                                        <p:cTn dur="1000"/>
                                        <p:tgtEl>
                                          <p:spTgt spid="3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原因分析(Cont.)</a:t>
            </a:r>
            <a:endParaRPr/>
          </a:p>
        </p:txBody>
      </p:sp>
      <p:sp>
        <p:nvSpPr>
          <p:cNvPr id="381" name="Google Shape;381;p37"/>
          <p:cNvSpPr txBox="1"/>
          <p:nvPr>
            <p:ph idx="1" type="body"/>
          </p:nvPr>
        </p:nvSpPr>
        <p:spPr>
          <a:xfrm>
            <a:off x="1128725" y="2265225"/>
            <a:ext cx="7688700" cy="1529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AutoNum type="arabicPeriod"/>
            </a:pPr>
            <a:r>
              <a:rPr lang="zh-TW" sz="1500">
                <a:solidFill>
                  <a:schemeClr val="dk2"/>
                </a:solidFill>
              </a:rPr>
              <a:t>軌跡資料搜集誤差</a:t>
            </a:r>
            <a:endParaRPr sz="1500">
              <a:solidFill>
                <a:schemeClr val="dk2"/>
              </a:solidFill>
            </a:endParaRPr>
          </a:p>
          <a:p>
            <a:pPr indent="0" lvl="0" marL="457200" rtl="0" algn="l">
              <a:spcBef>
                <a:spcPts val="1600"/>
              </a:spcBef>
              <a:spcAft>
                <a:spcPts val="0"/>
              </a:spcAft>
              <a:buNone/>
            </a:pPr>
            <a:r>
              <a:t/>
            </a:r>
            <a:endParaRPr sz="1500">
              <a:solidFill>
                <a:schemeClr val="dk2"/>
              </a:solidFill>
            </a:endParaRPr>
          </a:p>
          <a:p>
            <a:pPr indent="-323850" lvl="0" marL="457200" rtl="0" algn="l">
              <a:spcBef>
                <a:spcPts val="1600"/>
              </a:spcBef>
              <a:spcAft>
                <a:spcPts val="0"/>
              </a:spcAft>
              <a:buClr>
                <a:schemeClr val="dk2"/>
              </a:buClr>
              <a:buSzPts val="1500"/>
              <a:buAutoNum type="arabicPeriod"/>
            </a:pPr>
            <a:r>
              <a:rPr lang="zh-TW" sz="1500">
                <a:solidFill>
                  <a:schemeClr val="dk2"/>
                </a:solidFill>
              </a:rPr>
              <a:t>人工標記擊球點誤差</a:t>
            </a:r>
            <a:endParaRPr sz="1500">
              <a:solidFill>
                <a:schemeClr val="dk2"/>
              </a:solidFill>
            </a:endParaRPr>
          </a:p>
        </p:txBody>
      </p:sp>
      <p:sp>
        <p:nvSpPr>
          <p:cNvPr id="382" name="Google Shape;382;p37"/>
          <p:cNvSpPr/>
          <p:nvPr/>
        </p:nvSpPr>
        <p:spPr>
          <a:xfrm>
            <a:off x="3838125" y="2485599"/>
            <a:ext cx="1666200" cy="887100"/>
          </a:xfrm>
          <a:prstGeom prst="rightArrow">
            <a:avLst>
              <a:gd fmla="val 50000" name="adj1"/>
              <a:gd fmla="val 50000" name="adj2"/>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7"/>
          <p:cNvSpPr txBox="1"/>
          <p:nvPr/>
        </p:nvSpPr>
        <p:spPr>
          <a:xfrm>
            <a:off x="5809025" y="2621350"/>
            <a:ext cx="2301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500">
                <a:latin typeface="Lato"/>
                <a:ea typeface="Lato"/>
                <a:cs typeface="Lato"/>
                <a:sym typeface="Lato"/>
              </a:rPr>
              <a:t>取連續若干筆資料平均來消弭單筆的誤差</a:t>
            </a:r>
            <a:endParaRPr sz="1500">
              <a:latin typeface="Lato"/>
              <a:ea typeface="Lato"/>
              <a:cs typeface="Lato"/>
              <a:sym typeface="Lato"/>
            </a:endParaRPr>
          </a:p>
        </p:txBody>
      </p:sp>
      <p:sp>
        <p:nvSpPr>
          <p:cNvPr id="384" name="Google Shape;384;p37"/>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7"/>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7"/>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7"/>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7"/>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7"/>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7"/>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7"/>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7"/>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8"/>
          <p:cNvSpPr txBox="1"/>
          <p:nvPr>
            <p:ph idx="1" type="body"/>
          </p:nvPr>
        </p:nvSpPr>
        <p:spPr>
          <a:xfrm>
            <a:off x="729450" y="2078875"/>
            <a:ext cx="7688700" cy="273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判斷Frame i 是否為擊球點</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zh-TW"/>
              <a:t>計算</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zh-TW"/>
              <a:t>可以預期Vi值越大的frame  =&gt;  有越高的機率是擊球點</a:t>
            </a:r>
            <a:endParaRPr/>
          </a:p>
          <a:p>
            <a:pPr indent="0" lvl="0" marL="0" rtl="0" algn="l">
              <a:spcBef>
                <a:spcPts val="1600"/>
              </a:spcBef>
              <a:spcAft>
                <a:spcPts val="1600"/>
              </a:spcAft>
              <a:buNone/>
            </a:pPr>
            <a:r>
              <a:rPr lang="zh-TW"/>
              <a:t>透過python已有的find_peaks加上調整適當的prominence和distance可以找到這些擊球點</a:t>
            </a:r>
            <a:endParaRPr/>
          </a:p>
        </p:txBody>
      </p:sp>
      <p:sp>
        <p:nvSpPr>
          <p:cNvPr id="398" name="Google Shape;398;p3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新做法</a:t>
            </a:r>
            <a:endParaRPr/>
          </a:p>
        </p:txBody>
      </p:sp>
      <p:pic>
        <p:nvPicPr>
          <p:cNvPr id="399" name="Google Shape;399;p38"/>
          <p:cNvPicPr preferRelativeResize="0"/>
          <p:nvPr/>
        </p:nvPicPr>
        <p:blipFill>
          <a:blip r:embed="rId3">
            <a:alphaModFix/>
          </a:blip>
          <a:stretch>
            <a:fillRect/>
          </a:stretch>
        </p:blipFill>
        <p:spPr>
          <a:xfrm>
            <a:off x="1212175" y="2628155"/>
            <a:ext cx="2572250" cy="881625"/>
          </a:xfrm>
          <a:prstGeom prst="rect">
            <a:avLst/>
          </a:prstGeom>
          <a:noFill/>
          <a:ln>
            <a:noFill/>
          </a:ln>
        </p:spPr>
      </p:pic>
      <p:pic>
        <p:nvPicPr>
          <p:cNvPr id="400" name="Google Shape;400;p38"/>
          <p:cNvPicPr preferRelativeResize="0"/>
          <p:nvPr/>
        </p:nvPicPr>
        <p:blipFill>
          <a:blip r:embed="rId4">
            <a:alphaModFix/>
          </a:blip>
          <a:stretch>
            <a:fillRect/>
          </a:stretch>
        </p:blipFill>
        <p:spPr>
          <a:xfrm>
            <a:off x="3964900" y="339901"/>
            <a:ext cx="4890025" cy="3427475"/>
          </a:xfrm>
          <a:prstGeom prst="rect">
            <a:avLst/>
          </a:prstGeom>
          <a:noFill/>
          <a:ln>
            <a:noFill/>
          </a:ln>
          <a:effectLst>
            <a:outerShdw blurRad="57150" rotWithShape="0" algn="bl" dir="5400000" dist="19050">
              <a:srgbClr val="000000">
                <a:alpha val="50000"/>
              </a:srgbClr>
            </a:outerShdw>
          </a:effectLst>
        </p:spPr>
      </p:pic>
      <p:sp>
        <p:nvSpPr>
          <p:cNvPr id="401" name="Google Shape;401;p38"/>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8"/>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8"/>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8"/>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8"/>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8"/>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8"/>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8"/>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8"/>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9"/>
          <p:cNvSpPr txBox="1"/>
          <p:nvPr>
            <p:ph idx="4294967295" type="title"/>
          </p:nvPr>
        </p:nvSpPr>
        <p:spPr>
          <a:xfrm>
            <a:off x="727800" y="2036550"/>
            <a:ext cx="7688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TW" sz="4000"/>
              <a:t>球種辨識</a:t>
            </a:r>
            <a:endParaRPr sz="4000"/>
          </a:p>
        </p:txBody>
      </p:sp>
      <p:sp>
        <p:nvSpPr>
          <p:cNvPr id="415" name="Google Shape;415;p39"/>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9"/>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9"/>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9"/>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9"/>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9"/>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9"/>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4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目標</a:t>
            </a:r>
            <a:endParaRPr/>
          </a:p>
        </p:txBody>
      </p:sp>
      <p:pic>
        <p:nvPicPr>
          <p:cNvPr id="429" name="Google Shape;429;p40"/>
          <p:cNvPicPr preferRelativeResize="0"/>
          <p:nvPr/>
        </p:nvPicPr>
        <p:blipFill rotWithShape="1">
          <a:blip r:embed="rId3">
            <a:alphaModFix/>
          </a:blip>
          <a:srcRect b="39382" l="0" r="0" t="0"/>
          <a:stretch/>
        </p:blipFill>
        <p:spPr>
          <a:xfrm>
            <a:off x="1612525" y="1920400"/>
            <a:ext cx="2064500" cy="2738975"/>
          </a:xfrm>
          <a:prstGeom prst="rect">
            <a:avLst/>
          </a:prstGeom>
          <a:noFill/>
          <a:ln>
            <a:noFill/>
          </a:ln>
        </p:spPr>
      </p:pic>
      <p:sp>
        <p:nvSpPr>
          <p:cNvPr id="430" name="Google Shape;430;p40"/>
          <p:cNvSpPr txBox="1"/>
          <p:nvPr/>
        </p:nvSpPr>
        <p:spPr>
          <a:xfrm>
            <a:off x="1014275" y="4725925"/>
            <a:ext cx="3261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TW">
                <a:latin typeface="Lato"/>
                <a:ea typeface="Lato"/>
                <a:cs typeface="Lato"/>
                <a:sym typeface="Lato"/>
              </a:rPr>
              <a:t>Input data =&gt; 球軌跡資料及</a:t>
            </a:r>
            <a:r>
              <a:rPr lang="zh-TW">
                <a:latin typeface="Lato"/>
                <a:ea typeface="Lato"/>
                <a:cs typeface="Lato"/>
                <a:sym typeface="Lato"/>
              </a:rPr>
              <a:t>擊球點判斷</a:t>
            </a:r>
            <a:endParaRPr>
              <a:latin typeface="Lato"/>
              <a:ea typeface="Lato"/>
              <a:cs typeface="Lato"/>
              <a:sym typeface="Lato"/>
            </a:endParaRPr>
          </a:p>
        </p:txBody>
      </p:sp>
      <p:sp>
        <p:nvSpPr>
          <p:cNvPr id="431" name="Google Shape;431;p40"/>
          <p:cNvSpPr/>
          <p:nvPr/>
        </p:nvSpPr>
        <p:spPr>
          <a:xfrm>
            <a:off x="4447363" y="2999463"/>
            <a:ext cx="814500" cy="461700"/>
          </a:xfrm>
          <a:prstGeom prst="rightArrow">
            <a:avLst>
              <a:gd fmla="val 50000" name="adj1"/>
              <a:gd fmla="val 50000" name="adj2"/>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2" name="Google Shape;432;p40"/>
          <p:cNvPicPr preferRelativeResize="0"/>
          <p:nvPr/>
        </p:nvPicPr>
        <p:blipFill>
          <a:blip r:embed="rId4">
            <a:alphaModFix/>
          </a:blip>
          <a:stretch>
            <a:fillRect/>
          </a:stretch>
        </p:blipFill>
        <p:spPr>
          <a:xfrm>
            <a:off x="5872511" y="1920400"/>
            <a:ext cx="1293139" cy="2738975"/>
          </a:xfrm>
          <a:prstGeom prst="rect">
            <a:avLst/>
          </a:prstGeom>
          <a:noFill/>
          <a:ln>
            <a:noFill/>
          </a:ln>
        </p:spPr>
      </p:pic>
      <p:sp>
        <p:nvSpPr>
          <p:cNvPr id="433" name="Google Shape;433;p40"/>
          <p:cNvSpPr txBox="1"/>
          <p:nvPr/>
        </p:nvSpPr>
        <p:spPr>
          <a:xfrm>
            <a:off x="5915175" y="4725925"/>
            <a:ext cx="1207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TW">
                <a:latin typeface="Lato"/>
                <a:ea typeface="Lato"/>
                <a:cs typeface="Lato"/>
                <a:sym typeface="Lato"/>
              </a:rPr>
              <a:t>Output data</a:t>
            </a:r>
            <a:endParaRPr>
              <a:latin typeface="Lato"/>
              <a:ea typeface="Lato"/>
              <a:cs typeface="Lato"/>
              <a:sym typeface="Lato"/>
            </a:endParaRPr>
          </a:p>
        </p:txBody>
      </p:sp>
      <p:sp>
        <p:nvSpPr>
          <p:cNvPr id="434" name="Google Shape;434;p40"/>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0"/>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0"/>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0"/>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0"/>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0"/>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0"/>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0"/>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0"/>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4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發現的問題：球場變形</a:t>
            </a:r>
            <a:endParaRPr/>
          </a:p>
        </p:txBody>
      </p:sp>
      <p:sp>
        <p:nvSpPr>
          <p:cNvPr id="448" name="Google Shape;448;p41"/>
          <p:cNvSpPr txBox="1"/>
          <p:nvPr/>
        </p:nvSpPr>
        <p:spPr>
          <a:xfrm>
            <a:off x="1976775" y="2066388"/>
            <a:ext cx="48315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300">
                <a:latin typeface="Lato"/>
                <a:ea typeface="Lato"/>
                <a:cs typeface="Lato"/>
                <a:sym typeface="Lato"/>
              </a:rPr>
              <a:t>在2D單視角的情形下，球場大小因遠近和角度不同而變形</a:t>
            </a:r>
            <a:endParaRPr sz="1300">
              <a:latin typeface="Lato"/>
              <a:ea typeface="Lato"/>
              <a:cs typeface="Lato"/>
              <a:sym typeface="Lato"/>
            </a:endParaRPr>
          </a:p>
          <a:p>
            <a:pPr indent="0" lvl="0" marL="0" rtl="0" algn="l">
              <a:spcBef>
                <a:spcPts val="0"/>
              </a:spcBef>
              <a:spcAft>
                <a:spcPts val="0"/>
              </a:spcAft>
              <a:buNone/>
            </a:pPr>
            <a:r>
              <a:t/>
            </a:r>
            <a:endParaRPr sz="1300">
              <a:latin typeface="Lato"/>
              <a:ea typeface="Lato"/>
              <a:cs typeface="Lato"/>
              <a:sym typeface="Lato"/>
            </a:endParaRPr>
          </a:p>
          <a:p>
            <a:pPr indent="0" lvl="0" marL="0" rtl="0" algn="l">
              <a:spcBef>
                <a:spcPts val="0"/>
              </a:spcBef>
              <a:spcAft>
                <a:spcPts val="0"/>
              </a:spcAft>
              <a:buNone/>
            </a:pPr>
            <a:r>
              <a:rPr lang="zh-TW" sz="1300">
                <a:latin typeface="Lato"/>
                <a:ea typeface="Lato"/>
                <a:cs typeface="Lato"/>
                <a:sym typeface="Lato"/>
              </a:rPr>
              <a:t>進而造成在計算速度及拋物線大小時甲乙方打出來的球會有不同</a:t>
            </a:r>
            <a:endParaRPr>
              <a:latin typeface="Lato"/>
              <a:ea typeface="Lato"/>
              <a:cs typeface="Lato"/>
              <a:sym typeface="Lato"/>
            </a:endParaRPr>
          </a:p>
        </p:txBody>
      </p:sp>
      <p:pic>
        <p:nvPicPr>
          <p:cNvPr id="449" name="Google Shape;449;p41"/>
          <p:cNvPicPr preferRelativeResize="0"/>
          <p:nvPr/>
        </p:nvPicPr>
        <p:blipFill>
          <a:blip r:embed="rId3">
            <a:alphaModFix/>
          </a:blip>
          <a:stretch>
            <a:fillRect/>
          </a:stretch>
        </p:blipFill>
        <p:spPr>
          <a:xfrm>
            <a:off x="2532350" y="2944251"/>
            <a:ext cx="3720351" cy="2140950"/>
          </a:xfrm>
          <a:prstGeom prst="rect">
            <a:avLst/>
          </a:prstGeom>
          <a:noFill/>
          <a:ln>
            <a:noFill/>
          </a:ln>
        </p:spPr>
      </p:pic>
      <p:sp>
        <p:nvSpPr>
          <p:cNvPr id="450" name="Google Shape;450;p41"/>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1"/>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1"/>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1"/>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1"/>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1"/>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1"/>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1"/>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1"/>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4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球場變形-</a:t>
            </a:r>
            <a:r>
              <a:rPr lang="zh-TW"/>
              <a:t>解決方法</a:t>
            </a:r>
            <a:endParaRPr/>
          </a:p>
        </p:txBody>
      </p:sp>
      <p:pic>
        <p:nvPicPr>
          <p:cNvPr id="464" name="Google Shape;464;p42"/>
          <p:cNvPicPr preferRelativeResize="0"/>
          <p:nvPr/>
        </p:nvPicPr>
        <p:blipFill>
          <a:blip r:embed="rId3">
            <a:alphaModFix/>
          </a:blip>
          <a:stretch>
            <a:fillRect/>
          </a:stretch>
        </p:blipFill>
        <p:spPr>
          <a:xfrm>
            <a:off x="921775" y="2425125"/>
            <a:ext cx="3049851" cy="1755100"/>
          </a:xfrm>
          <a:prstGeom prst="rect">
            <a:avLst/>
          </a:prstGeom>
          <a:noFill/>
          <a:ln>
            <a:noFill/>
          </a:ln>
        </p:spPr>
      </p:pic>
      <p:sp>
        <p:nvSpPr>
          <p:cNvPr id="465" name="Google Shape;465;p42"/>
          <p:cNvSpPr/>
          <p:nvPr/>
        </p:nvSpPr>
        <p:spPr>
          <a:xfrm>
            <a:off x="4299488" y="3071813"/>
            <a:ext cx="814500" cy="461700"/>
          </a:xfrm>
          <a:prstGeom prst="rightArrow">
            <a:avLst>
              <a:gd fmla="val 50000" name="adj1"/>
              <a:gd fmla="val 50000" name="adj2"/>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6" name="Google Shape;466;p42"/>
          <p:cNvPicPr preferRelativeResize="0"/>
          <p:nvPr/>
        </p:nvPicPr>
        <p:blipFill>
          <a:blip r:embed="rId4">
            <a:alphaModFix/>
          </a:blip>
          <a:stretch>
            <a:fillRect/>
          </a:stretch>
        </p:blipFill>
        <p:spPr>
          <a:xfrm>
            <a:off x="5239738" y="2305400"/>
            <a:ext cx="3725212" cy="1994540"/>
          </a:xfrm>
          <a:prstGeom prst="rect">
            <a:avLst/>
          </a:prstGeom>
          <a:noFill/>
          <a:ln>
            <a:noFill/>
          </a:ln>
        </p:spPr>
      </p:pic>
      <p:sp>
        <p:nvSpPr>
          <p:cNvPr id="467" name="Google Shape;467;p42"/>
          <p:cNvSpPr txBox="1"/>
          <p:nvPr/>
        </p:nvSpPr>
        <p:spPr>
          <a:xfrm>
            <a:off x="2903900" y="4633650"/>
            <a:ext cx="360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將左圖中的紅色邊框分別對到右圖的球場上</a:t>
            </a:r>
            <a:endParaRPr>
              <a:latin typeface="Lato"/>
              <a:ea typeface="Lato"/>
              <a:cs typeface="Lato"/>
              <a:sym typeface="Lato"/>
            </a:endParaRPr>
          </a:p>
        </p:txBody>
      </p:sp>
      <p:sp>
        <p:nvSpPr>
          <p:cNvPr id="468" name="Google Shape;468;p42"/>
          <p:cNvSpPr txBox="1"/>
          <p:nvPr/>
        </p:nvSpPr>
        <p:spPr>
          <a:xfrm>
            <a:off x="3912200" y="4299950"/>
            <a:ext cx="158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利用 homography</a:t>
            </a:r>
            <a:endParaRPr>
              <a:latin typeface="Lato"/>
              <a:ea typeface="Lato"/>
              <a:cs typeface="Lato"/>
              <a:sym typeface="Lato"/>
            </a:endParaRPr>
          </a:p>
        </p:txBody>
      </p:sp>
      <p:sp>
        <p:nvSpPr>
          <p:cNvPr id="469" name="Google Shape;469;p42"/>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2"/>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2"/>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2"/>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2"/>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2"/>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2"/>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2"/>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2"/>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4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拋物線值大小</a:t>
            </a:r>
            <a:endParaRPr/>
          </a:p>
        </p:txBody>
      </p:sp>
      <p:pic>
        <p:nvPicPr>
          <p:cNvPr id="483" name="Google Shape;483;p43"/>
          <p:cNvPicPr preferRelativeResize="0"/>
          <p:nvPr/>
        </p:nvPicPr>
        <p:blipFill rotWithShape="1">
          <a:blip r:embed="rId3">
            <a:alphaModFix/>
          </a:blip>
          <a:srcRect b="4429" l="10220" r="36269" t="18942"/>
          <a:stretch/>
        </p:blipFill>
        <p:spPr>
          <a:xfrm>
            <a:off x="5843300" y="1800600"/>
            <a:ext cx="2814126" cy="3022464"/>
          </a:xfrm>
          <a:prstGeom prst="rect">
            <a:avLst/>
          </a:prstGeom>
          <a:noFill/>
          <a:ln>
            <a:noFill/>
          </a:ln>
        </p:spPr>
      </p:pic>
      <p:sp>
        <p:nvSpPr>
          <p:cNvPr id="484" name="Google Shape;484;p43"/>
          <p:cNvSpPr txBox="1"/>
          <p:nvPr/>
        </p:nvSpPr>
        <p:spPr>
          <a:xfrm>
            <a:off x="1064950" y="2210325"/>
            <a:ext cx="2874900" cy="10467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Lato"/>
              <a:buChar char="●"/>
            </a:pPr>
            <a:r>
              <a:rPr lang="zh-TW">
                <a:latin typeface="Lato"/>
                <a:ea typeface="Lato"/>
                <a:cs typeface="Lato"/>
                <a:sym typeface="Lato"/>
              </a:rPr>
              <a:t>黑色線為球的實際行徑路線</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lang="zh-TW">
                <a:latin typeface="Lato"/>
                <a:ea typeface="Lato"/>
                <a:cs typeface="Lato"/>
                <a:sym typeface="Lato"/>
              </a:rPr>
              <a:t>藍色為擊球點間的直線路徑</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485" name="Google Shape;485;p43"/>
          <p:cNvSpPr txBox="1"/>
          <p:nvPr/>
        </p:nvSpPr>
        <p:spPr>
          <a:xfrm>
            <a:off x="1237975" y="3057375"/>
            <a:ext cx="4685100" cy="1046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zh-TW">
                <a:latin typeface="Lato"/>
                <a:ea typeface="Lato"/>
                <a:cs typeface="Lato"/>
                <a:sym typeface="Lato"/>
              </a:rPr>
              <a:t>實際路徑上會有所捕捉到的球位置（黑線上的藍色叉）</a:t>
            </a:r>
            <a:endParaRPr>
              <a:latin typeface="Lato"/>
              <a:ea typeface="Lato"/>
              <a:cs typeface="Lato"/>
              <a:sym typeface="Lato"/>
            </a:endParaRPr>
          </a:p>
          <a:p>
            <a:pPr indent="0" lvl="0" marL="0" rtl="0" algn="l">
              <a:lnSpc>
                <a:spcPct val="150000"/>
              </a:lnSpc>
              <a:spcBef>
                <a:spcPts val="0"/>
              </a:spcBef>
              <a:spcAft>
                <a:spcPts val="0"/>
              </a:spcAft>
              <a:buNone/>
            </a:pPr>
            <a:r>
              <a:rPr lang="zh-TW">
                <a:latin typeface="Lato"/>
                <a:ea typeface="Lato"/>
                <a:cs typeface="Lato"/>
                <a:sym typeface="Lato"/>
              </a:rPr>
              <a:t>將直線路徑切成與實際路徑相同等份</a:t>
            </a:r>
            <a:endParaRPr>
              <a:latin typeface="Lato"/>
              <a:ea typeface="Lato"/>
              <a:cs typeface="Lato"/>
              <a:sym typeface="Lato"/>
            </a:endParaRPr>
          </a:p>
          <a:p>
            <a:pPr indent="0" lvl="0" marL="0" rtl="0" algn="l">
              <a:lnSpc>
                <a:spcPct val="150000"/>
              </a:lnSpc>
              <a:spcBef>
                <a:spcPts val="0"/>
              </a:spcBef>
              <a:spcAft>
                <a:spcPts val="0"/>
              </a:spcAft>
              <a:buNone/>
            </a:pPr>
            <a:r>
              <a:rPr lang="zh-TW">
                <a:latin typeface="Lato"/>
                <a:ea typeface="Lato"/>
                <a:cs typeface="Lato"/>
                <a:sym typeface="Lato"/>
              </a:rPr>
              <a:t>做相連距離（紅色線段）的平方和即為拋物線大小</a:t>
            </a:r>
            <a:endParaRPr>
              <a:latin typeface="Lato"/>
              <a:ea typeface="Lato"/>
              <a:cs typeface="Lato"/>
              <a:sym typeface="Lato"/>
            </a:endParaRPr>
          </a:p>
        </p:txBody>
      </p:sp>
      <p:sp>
        <p:nvSpPr>
          <p:cNvPr id="486" name="Google Shape;486;p43"/>
          <p:cNvSpPr txBox="1"/>
          <p:nvPr/>
        </p:nvSpPr>
        <p:spPr>
          <a:xfrm>
            <a:off x="1237975" y="4183925"/>
            <a:ext cx="40728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zh-TW">
                <a:latin typeface="Lato"/>
                <a:ea typeface="Lato"/>
                <a:cs typeface="Lato"/>
                <a:sym typeface="Lato"/>
              </a:rPr>
              <a:t>高球的拋物線大小會相對來得大</a:t>
            </a:r>
            <a:endParaRPr>
              <a:latin typeface="Lato"/>
              <a:ea typeface="Lato"/>
              <a:cs typeface="Lato"/>
              <a:sym typeface="Lato"/>
            </a:endParaRPr>
          </a:p>
          <a:p>
            <a:pPr indent="0" lvl="0" marL="0" rtl="0" algn="l">
              <a:lnSpc>
                <a:spcPct val="150000"/>
              </a:lnSpc>
              <a:spcBef>
                <a:spcPts val="0"/>
              </a:spcBef>
              <a:spcAft>
                <a:spcPts val="0"/>
              </a:spcAft>
              <a:buNone/>
            </a:pPr>
            <a:r>
              <a:rPr lang="zh-TW">
                <a:latin typeface="Lato"/>
                <a:ea typeface="Lato"/>
                <a:cs typeface="Lato"/>
                <a:sym typeface="Lato"/>
              </a:rPr>
              <a:t>殺球的拋物線大小就會相對較小</a:t>
            </a:r>
            <a:endParaRPr>
              <a:latin typeface="Lato"/>
              <a:ea typeface="Lato"/>
              <a:cs typeface="Lato"/>
              <a:sym typeface="Lato"/>
            </a:endParaRPr>
          </a:p>
        </p:txBody>
      </p:sp>
      <p:sp>
        <p:nvSpPr>
          <p:cNvPr id="487" name="Google Shape;487;p43"/>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3"/>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3"/>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3"/>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3"/>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3"/>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3"/>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3"/>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3"/>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931175" y="13858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Table of Contents</a:t>
            </a:r>
            <a:endParaRPr/>
          </a:p>
        </p:txBody>
      </p:sp>
      <p:sp>
        <p:nvSpPr>
          <p:cNvPr id="171" name="Google Shape;171;p26"/>
          <p:cNvSpPr/>
          <p:nvPr/>
        </p:nvSpPr>
        <p:spPr>
          <a:xfrm>
            <a:off x="1530150" y="3153125"/>
            <a:ext cx="127200" cy="136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6">
            <a:hlinkClick action="ppaction://hlinksldjump" r:id="rId3"/>
          </p:cNvPr>
          <p:cNvSpPr/>
          <p:nvPr/>
        </p:nvSpPr>
        <p:spPr>
          <a:xfrm>
            <a:off x="1665200" y="3249703"/>
            <a:ext cx="1912200" cy="2841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6"/>
          <p:cNvSpPr txBox="1"/>
          <p:nvPr/>
        </p:nvSpPr>
        <p:spPr>
          <a:xfrm>
            <a:off x="1659175" y="3209022"/>
            <a:ext cx="178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zh-TW">
                <a:solidFill>
                  <a:schemeClr val="lt1"/>
                </a:solidFill>
                <a:latin typeface="Lato"/>
                <a:ea typeface="Lato"/>
                <a:cs typeface="Lato"/>
                <a:sym typeface="Lato"/>
              </a:rPr>
              <a:t>嘗試過程與方法</a:t>
            </a:r>
            <a:endParaRPr b="1">
              <a:solidFill>
                <a:schemeClr val="lt1"/>
              </a:solidFill>
              <a:latin typeface="Lato"/>
              <a:ea typeface="Lato"/>
              <a:cs typeface="Lato"/>
              <a:sym typeface="Lato"/>
            </a:endParaRPr>
          </a:p>
        </p:txBody>
      </p:sp>
      <p:sp>
        <p:nvSpPr>
          <p:cNvPr id="174" name="Google Shape;174;p26">
            <a:hlinkClick action="ppaction://hlinksldjump" r:id="rId4"/>
          </p:cNvPr>
          <p:cNvSpPr/>
          <p:nvPr/>
        </p:nvSpPr>
        <p:spPr>
          <a:xfrm>
            <a:off x="1665188" y="3610674"/>
            <a:ext cx="1342500" cy="216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6"/>
          <p:cNvSpPr txBox="1"/>
          <p:nvPr/>
        </p:nvSpPr>
        <p:spPr>
          <a:xfrm>
            <a:off x="1735363" y="3544408"/>
            <a:ext cx="1164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zh-TW" sz="1200">
                <a:solidFill>
                  <a:schemeClr val="lt1"/>
                </a:solidFill>
                <a:latin typeface="Lato"/>
                <a:ea typeface="Lato"/>
                <a:cs typeface="Lato"/>
                <a:sym typeface="Lato"/>
              </a:rPr>
              <a:t>切割擊球點</a:t>
            </a:r>
            <a:endParaRPr b="1" sz="1200">
              <a:solidFill>
                <a:schemeClr val="lt1"/>
              </a:solidFill>
              <a:latin typeface="Lato"/>
              <a:ea typeface="Lato"/>
              <a:cs typeface="Lato"/>
              <a:sym typeface="Lato"/>
            </a:endParaRPr>
          </a:p>
        </p:txBody>
      </p:sp>
      <p:sp>
        <p:nvSpPr>
          <p:cNvPr id="176" name="Google Shape;176;p26">
            <a:hlinkClick action="ppaction://hlinksldjump" r:id="rId5"/>
          </p:cNvPr>
          <p:cNvSpPr/>
          <p:nvPr/>
        </p:nvSpPr>
        <p:spPr>
          <a:xfrm>
            <a:off x="1665200" y="3913112"/>
            <a:ext cx="1342500" cy="216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6"/>
          <p:cNvSpPr txBox="1"/>
          <p:nvPr/>
        </p:nvSpPr>
        <p:spPr>
          <a:xfrm>
            <a:off x="1735375" y="3836463"/>
            <a:ext cx="1164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zh-TW" sz="1200">
                <a:solidFill>
                  <a:schemeClr val="lt1"/>
                </a:solidFill>
                <a:latin typeface="Lato"/>
                <a:ea typeface="Lato"/>
                <a:cs typeface="Lato"/>
                <a:sym typeface="Lato"/>
              </a:rPr>
              <a:t>球種辨識</a:t>
            </a:r>
            <a:endParaRPr b="1" sz="1200">
              <a:solidFill>
                <a:schemeClr val="lt1"/>
              </a:solidFill>
              <a:latin typeface="Lato"/>
              <a:ea typeface="Lato"/>
              <a:cs typeface="Lato"/>
              <a:sym typeface="Lato"/>
            </a:endParaRPr>
          </a:p>
        </p:txBody>
      </p:sp>
      <p:sp>
        <p:nvSpPr>
          <p:cNvPr id="178" name="Google Shape;178;p26"/>
          <p:cNvSpPr/>
          <p:nvPr/>
        </p:nvSpPr>
        <p:spPr>
          <a:xfrm>
            <a:off x="1530150" y="2067500"/>
            <a:ext cx="127200" cy="5352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6">
            <a:hlinkClick action="ppaction://hlinkshowjump?jump=nextslide"/>
          </p:cNvPr>
          <p:cNvSpPr/>
          <p:nvPr/>
        </p:nvSpPr>
        <p:spPr>
          <a:xfrm>
            <a:off x="1665200" y="2164081"/>
            <a:ext cx="1912200" cy="284100"/>
          </a:xfrm>
          <a:prstGeom prst="homePlate">
            <a:avLst>
              <a:gd fmla="val 50000" name="adj"/>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6"/>
          <p:cNvSpPr txBox="1"/>
          <p:nvPr/>
        </p:nvSpPr>
        <p:spPr>
          <a:xfrm>
            <a:off x="1659175" y="2123400"/>
            <a:ext cx="178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zh-TW">
                <a:solidFill>
                  <a:schemeClr val="lt1"/>
                </a:solidFill>
                <a:latin typeface="Lato"/>
                <a:ea typeface="Lato"/>
                <a:cs typeface="Lato"/>
                <a:sym typeface="Lato"/>
              </a:rPr>
              <a:t>動機與問題描述</a:t>
            </a:r>
            <a:endParaRPr b="1">
              <a:solidFill>
                <a:schemeClr val="lt1"/>
              </a:solidFill>
              <a:latin typeface="Lato"/>
              <a:ea typeface="Lato"/>
              <a:cs typeface="Lato"/>
              <a:sym typeface="Lato"/>
            </a:endParaRPr>
          </a:p>
        </p:txBody>
      </p:sp>
      <p:sp>
        <p:nvSpPr>
          <p:cNvPr id="181" name="Google Shape;181;p26"/>
          <p:cNvSpPr/>
          <p:nvPr/>
        </p:nvSpPr>
        <p:spPr>
          <a:xfrm>
            <a:off x="4687400" y="2067501"/>
            <a:ext cx="127200" cy="5352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6">
            <a:hlinkClick action="ppaction://hlinksldjump" r:id="rId6"/>
          </p:cNvPr>
          <p:cNvSpPr/>
          <p:nvPr/>
        </p:nvSpPr>
        <p:spPr>
          <a:xfrm>
            <a:off x="4822450" y="2164081"/>
            <a:ext cx="1912200" cy="284100"/>
          </a:xfrm>
          <a:prstGeom prst="homePlate">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6"/>
          <p:cNvSpPr txBox="1"/>
          <p:nvPr/>
        </p:nvSpPr>
        <p:spPr>
          <a:xfrm>
            <a:off x="4816425" y="2123400"/>
            <a:ext cx="178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zh-TW">
                <a:solidFill>
                  <a:schemeClr val="lt1"/>
                </a:solidFill>
                <a:latin typeface="Lato"/>
                <a:ea typeface="Lato"/>
                <a:cs typeface="Lato"/>
                <a:sym typeface="Lato"/>
              </a:rPr>
              <a:t>程式UI設計</a:t>
            </a:r>
            <a:endParaRPr b="1">
              <a:solidFill>
                <a:schemeClr val="lt1"/>
              </a:solidFill>
              <a:latin typeface="Lato"/>
              <a:ea typeface="Lato"/>
              <a:cs typeface="Lato"/>
              <a:sym typeface="Lato"/>
            </a:endParaRPr>
          </a:p>
        </p:txBody>
      </p:sp>
      <p:sp>
        <p:nvSpPr>
          <p:cNvPr id="184" name="Google Shape;184;p26"/>
          <p:cNvSpPr/>
          <p:nvPr/>
        </p:nvSpPr>
        <p:spPr>
          <a:xfrm>
            <a:off x="4687400" y="2609314"/>
            <a:ext cx="127200" cy="5352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6">
            <a:hlinkClick action="ppaction://hlinksldjump" r:id="rId7"/>
          </p:cNvPr>
          <p:cNvSpPr/>
          <p:nvPr/>
        </p:nvSpPr>
        <p:spPr>
          <a:xfrm>
            <a:off x="4822450" y="2705893"/>
            <a:ext cx="1912200" cy="284100"/>
          </a:xfrm>
          <a:prstGeom prst="homePlate">
            <a:avLst>
              <a:gd fmla="val 50000" name="adj"/>
            </a:avLst>
          </a:prstGeom>
          <a:solidFill>
            <a:srgbClr val="A2C4C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6"/>
          <p:cNvSpPr txBox="1"/>
          <p:nvPr/>
        </p:nvSpPr>
        <p:spPr>
          <a:xfrm>
            <a:off x="4816425" y="2665213"/>
            <a:ext cx="178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zh-TW">
                <a:solidFill>
                  <a:schemeClr val="lt1"/>
                </a:solidFill>
                <a:latin typeface="Lato"/>
                <a:ea typeface="Lato"/>
                <a:cs typeface="Lato"/>
                <a:sym typeface="Lato"/>
              </a:rPr>
              <a:t>成效分析</a:t>
            </a:r>
            <a:endParaRPr b="1">
              <a:solidFill>
                <a:schemeClr val="lt1"/>
              </a:solidFill>
              <a:latin typeface="Lato"/>
              <a:ea typeface="Lato"/>
              <a:cs typeface="Lato"/>
              <a:sym typeface="Lato"/>
            </a:endParaRPr>
          </a:p>
        </p:txBody>
      </p:sp>
      <p:sp>
        <p:nvSpPr>
          <p:cNvPr id="187" name="Google Shape;187;p26"/>
          <p:cNvSpPr/>
          <p:nvPr/>
        </p:nvSpPr>
        <p:spPr>
          <a:xfrm>
            <a:off x="4687400" y="3151145"/>
            <a:ext cx="127200" cy="5352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6">
            <a:hlinkClick action="ppaction://hlinksldjump" r:id="rId8"/>
          </p:cNvPr>
          <p:cNvSpPr/>
          <p:nvPr/>
        </p:nvSpPr>
        <p:spPr>
          <a:xfrm>
            <a:off x="4822450" y="3247725"/>
            <a:ext cx="1912200" cy="284100"/>
          </a:xfrm>
          <a:prstGeom prst="homePlate">
            <a:avLst>
              <a:gd fmla="val 50000"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6"/>
          <p:cNvSpPr txBox="1"/>
          <p:nvPr/>
        </p:nvSpPr>
        <p:spPr>
          <a:xfrm>
            <a:off x="4816425" y="3207044"/>
            <a:ext cx="178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zh-TW">
                <a:solidFill>
                  <a:schemeClr val="lt1"/>
                </a:solidFill>
                <a:latin typeface="Lato"/>
                <a:ea typeface="Lato"/>
                <a:cs typeface="Lato"/>
                <a:sym typeface="Lato"/>
              </a:rPr>
              <a:t>延伸討論及改進方向</a:t>
            </a:r>
            <a:endParaRPr b="1">
              <a:solidFill>
                <a:schemeClr val="lt1"/>
              </a:solidFill>
              <a:latin typeface="Lato"/>
              <a:ea typeface="Lato"/>
              <a:cs typeface="Lato"/>
              <a:sym typeface="Lato"/>
            </a:endParaRPr>
          </a:p>
        </p:txBody>
      </p:sp>
      <p:sp>
        <p:nvSpPr>
          <p:cNvPr id="190" name="Google Shape;190;p26"/>
          <p:cNvSpPr/>
          <p:nvPr/>
        </p:nvSpPr>
        <p:spPr>
          <a:xfrm>
            <a:off x="4687400" y="3692982"/>
            <a:ext cx="127200" cy="5352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6">
            <a:hlinkClick/>
          </p:cNvPr>
          <p:cNvSpPr/>
          <p:nvPr/>
        </p:nvSpPr>
        <p:spPr>
          <a:xfrm>
            <a:off x="4822450" y="3789562"/>
            <a:ext cx="1912200" cy="284100"/>
          </a:xfrm>
          <a:prstGeom prst="homePlate">
            <a:avLst>
              <a:gd fmla="val 50000" name="adj"/>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6"/>
          <p:cNvSpPr txBox="1"/>
          <p:nvPr/>
        </p:nvSpPr>
        <p:spPr>
          <a:xfrm>
            <a:off x="4816425" y="3748881"/>
            <a:ext cx="178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zh-TW">
                <a:solidFill>
                  <a:schemeClr val="lt1"/>
                </a:solidFill>
                <a:latin typeface="Lato"/>
                <a:ea typeface="Lato"/>
                <a:cs typeface="Lato"/>
                <a:sym typeface="Lato"/>
              </a:rPr>
              <a:t>參考資料</a:t>
            </a:r>
            <a:endParaRPr b="1">
              <a:solidFill>
                <a:schemeClr val="lt1"/>
              </a:solidFill>
              <a:latin typeface="Lato"/>
              <a:ea typeface="Lato"/>
              <a:cs typeface="Lato"/>
              <a:sym typeface="Lato"/>
            </a:endParaRPr>
          </a:p>
        </p:txBody>
      </p:sp>
      <p:sp>
        <p:nvSpPr>
          <p:cNvPr id="193" name="Google Shape;193;p26">
            <a:hlinkClick action="ppaction://hlinksldjump" r:id="rId9"/>
          </p:cNvPr>
          <p:cNvSpPr/>
          <p:nvPr/>
        </p:nvSpPr>
        <p:spPr>
          <a:xfrm>
            <a:off x="1665200" y="4226504"/>
            <a:ext cx="1342500" cy="216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6"/>
          <p:cNvSpPr txBox="1"/>
          <p:nvPr/>
        </p:nvSpPr>
        <p:spPr>
          <a:xfrm>
            <a:off x="1735375" y="4149855"/>
            <a:ext cx="1164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zh-TW" sz="1200">
                <a:solidFill>
                  <a:schemeClr val="lt1"/>
                </a:solidFill>
                <a:latin typeface="Lato"/>
                <a:ea typeface="Lato"/>
                <a:cs typeface="Lato"/>
                <a:sym typeface="Lato"/>
              </a:rPr>
              <a:t>姿態辨識</a:t>
            </a:r>
            <a:endParaRPr b="1" sz="1200">
              <a:solidFill>
                <a:schemeClr val="lt1"/>
              </a:solidFill>
              <a:latin typeface="Lato"/>
              <a:ea typeface="Lato"/>
              <a:cs typeface="Lato"/>
              <a:sym typeface="Lato"/>
            </a:endParaRPr>
          </a:p>
        </p:txBody>
      </p:sp>
      <p:sp>
        <p:nvSpPr>
          <p:cNvPr id="195" name="Google Shape;195;p26"/>
          <p:cNvSpPr/>
          <p:nvPr/>
        </p:nvSpPr>
        <p:spPr>
          <a:xfrm>
            <a:off x="1530150" y="2610313"/>
            <a:ext cx="127200" cy="5352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6">
            <a:hlinkClick action="ppaction://hlinkshowjump?jump=nextslide"/>
          </p:cNvPr>
          <p:cNvSpPr/>
          <p:nvPr/>
        </p:nvSpPr>
        <p:spPr>
          <a:xfrm>
            <a:off x="1665200" y="2706893"/>
            <a:ext cx="1912200" cy="284100"/>
          </a:xfrm>
          <a:prstGeom prst="homePlate">
            <a:avLst>
              <a:gd fmla="val 50000"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6"/>
          <p:cNvSpPr txBox="1"/>
          <p:nvPr/>
        </p:nvSpPr>
        <p:spPr>
          <a:xfrm>
            <a:off x="1659175" y="2666213"/>
            <a:ext cx="178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zh-TW">
                <a:solidFill>
                  <a:schemeClr val="lt1"/>
                </a:solidFill>
                <a:latin typeface="Lato"/>
                <a:ea typeface="Lato"/>
                <a:cs typeface="Lato"/>
                <a:sym typeface="Lato"/>
              </a:rPr>
              <a:t>流程</a:t>
            </a:r>
            <a:endParaRPr b="1">
              <a:solidFill>
                <a:schemeClr val="l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44"/>
          <p:cNvSpPr txBox="1"/>
          <p:nvPr>
            <p:ph type="title"/>
          </p:nvPr>
        </p:nvSpPr>
        <p:spPr>
          <a:xfrm>
            <a:off x="729450" y="1331975"/>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相對速度</a:t>
            </a:r>
            <a:endParaRPr/>
          </a:p>
        </p:txBody>
      </p:sp>
      <p:sp>
        <p:nvSpPr>
          <p:cNvPr id="501" name="Google Shape;501;p44"/>
          <p:cNvSpPr txBox="1"/>
          <p:nvPr>
            <p:ph type="title"/>
          </p:nvPr>
        </p:nvSpPr>
        <p:spPr>
          <a:xfrm>
            <a:off x="727800" y="3161463"/>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Y 軸</a:t>
            </a:r>
            <a:r>
              <a:rPr lang="zh-TW"/>
              <a:t>最小值</a:t>
            </a:r>
            <a:endParaRPr/>
          </a:p>
        </p:txBody>
      </p:sp>
      <p:sp>
        <p:nvSpPr>
          <p:cNvPr id="502" name="Google Shape;502;p44"/>
          <p:cNvSpPr txBox="1"/>
          <p:nvPr/>
        </p:nvSpPr>
        <p:spPr>
          <a:xfrm>
            <a:off x="1876900" y="2038450"/>
            <a:ext cx="3487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即是將兩個擊球點直接距離除上時間間隔</a:t>
            </a:r>
            <a:endParaRPr>
              <a:latin typeface="Lato"/>
              <a:ea typeface="Lato"/>
              <a:cs typeface="Lato"/>
              <a:sym typeface="Lato"/>
            </a:endParaRPr>
          </a:p>
        </p:txBody>
      </p:sp>
      <p:sp>
        <p:nvSpPr>
          <p:cNvPr id="503" name="Google Shape;503;p44"/>
          <p:cNvSpPr txBox="1"/>
          <p:nvPr/>
        </p:nvSpPr>
        <p:spPr>
          <a:xfrm>
            <a:off x="1876900" y="2505200"/>
            <a:ext cx="380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因為殺球的相對速度會較大所以可以做出區隔</a:t>
            </a:r>
            <a:endParaRPr>
              <a:latin typeface="Lato"/>
              <a:ea typeface="Lato"/>
              <a:cs typeface="Lato"/>
              <a:sym typeface="Lato"/>
            </a:endParaRPr>
          </a:p>
        </p:txBody>
      </p:sp>
      <p:sp>
        <p:nvSpPr>
          <p:cNvPr id="504" name="Google Shape;504;p44"/>
          <p:cNvSpPr txBox="1"/>
          <p:nvPr/>
        </p:nvSpPr>
        <p:spPr>
          <a:xfrm>
            <a:off x="1876900" y="3952725"/>
            <a:ext cx="4632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就是此球在最高點時的 y 值，紀錄實際路徑中的 y 最小值</a:t>
            </a:r>
            <a:endParaRPr>
              <a:latin typeface="Lato"/>
              <a:ea typeface="Lato"/>
              <a:cs typeface="Lato"/>
              <a:sym typeface="Lato"/>
            </a:endParaRPr>
          </a:p>
        </p:txBody>
      </p:sp>
      <p:sp>
        <p:nvSpPr>
          <p:cNvPr id="505" name="Google Shape;505;p44"/>
          <p:cNvSpPr txBox="1"/>
          <p:nvPr/>
        </p:nvSpPr>
        <p:spPr>
          <a:xfrm>
            <a:off x="1876900" y="4419475"/>
            <a:ext cx="440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因為</a:t>
            </a:r>
            <a:r>
              <a:rPr lang="zh-TW">
                <a:latin typeface="Lato"/>
                <a:ea typeface="Lato"/>
                <a:cs typeface="Lato"/>
                <a:sym typeface="Lato"/>
              </a:rPr>
              <a:t>高球</a:t>
            </a:r>
            <a:r>
              <a:rPr lang="zh-TW">
                <a:latin typeface="Lato"/>
                <a:ea typeface="Lato"/>
                <a:cs typeface="Lato"/>
                <a:sym typeface="Lato"/>
              </a:rPr>
              <a:t>的相對 Y </a:t>
            </a:r>
            <a:r>
              <a:rPr lang="zh-TW">
                <a:latin typeface="Lato"/>
                <a:ea typeface="Lato"/>
                <a:cs typeface="Lato"/>
                <a:sym typeface="Lato"/>
              </a:rPr>
              <a:t>軸最小值</a:t>
            </a:r>
            <a:r>
              <a:rPr lang="zh-TW">
                <a:latin typeface="Lato"/>
                <a:ea typeface="Lato"/>
                <a:cs typeface="Lato"/>
                <a:sym typeface="Lato"/>
              </a:rPr>
              <a:t>會較小所以可以做出區隔</a:t>
            </a:r>
            <a:endParaRPr>
              <a:latin typeface="Lato"/>
              <a:ea typeface="Lato"/>
              <a:cs typeface="Lato"/>
              <a:sym typeface="Lato"/>
            </a:endParaRPr>
          </a:p>
        </p:txBody>
      </p:sp>
      <p:pic>
        <p:nvPicPr>
          <p:cNvPr id="506" name="Google Shape;506;p44"/>
          <p:cNvPicPr preferRelativeResize="0"/>
          <p:nvPr/>
        </p:nvPicPr>
        <p:blipFill>
          <a:blip r:embed="rId3">
            <a:alphaModFix/>
          </a:blip>
          <a:stretch>
            <a:fillRect/>
          </a:stretch>
        </p:blipFill>
        <p:spPr>
          <a:xfrm>
            <a:off x="6077525" y="2016700"/>
            <a:ext cx="2986624" cy="1679974"/>
          </a:xfrm>
          <a:prstGeom prst="rect">
            <a:avLst/>
          </a:prstGeom>
          <a:noFill/>
          <a:ln>
            <a:noFill/>
          </a:ln>
        </p:spPr>
      </p:pic>
      <p:cxnSp>
        <p:nvCxnSpPr>
          <p:cNvPr id="507" name="Google Shape;507;p44"/>
          <p:cNvCxnSpPr/>
          <p:nvPr/>
        </p:nvCxnSpPr>
        <p:spPr>
          <a:xfrm>
            <a:off x="5909925" y="1984075"/>
            <a:ext cx="0" cy="1650300"/>
          </a:xfrm>
          <a:prstGeom prst="straightConnector1">
            <a:avLst/>
          </a:prstGeom>
          <a:noFill/>
          <a:ln cap="flat" cmpd="sng" w="9525">
            <a:solidFill>
              <a:schemeClr val="dk2"/>
            </a:solidFill>
            <a:prstDash val="solid"/>
            <a:round/>
            <a:headEnd len="med" w="med" type="none"/>
            <a:tailEnd len="med" w="med" type="triangle"/>
          </a:ln>
        </p:spPr>
      </p:cxnSp>
      <p:cxnSp>
        <p:nvCxnSpPr>
          <p:cNvPr id="508" name="Google Shape;508;p44"/>
          <p:cNvCxnSpPr/>
          <p:nvPr/>
        </p:nvCxnSpPr>
        <p:spPr>
          <a:xfrm>
            <a:off x="6077525" y="1867175"/>
            <a:ext cx="2635500" cy="0"/>
          </a:xfrm>
          <a:prstGeom prst="straightConnector1">
            <a:avLst/>
          </a:prstGeom>
          <a:noFill/>
          <a:ln cap="flat" cmpd="sng" w="9525">
            <a:solidFill>
              <a:schemeClr val="dk2"/>
            </a:solidFill>
            <a:prstDash val="solid"/>
            <a:round/>
            <a:headEnd len="med" w="med" type="none"/>
            <a:tailEnd len="med" w="med" type="triangle"/>
          </a:ln>
        </p:spPr>
      </p:cxnSp>
      <p:sp>
        <p:nvSpPr>
          <p:cNvPr id="509" name="Google Shape;509;p44"/>
          <p:cNvSpPr txBox="1"/>
          <p:nvPr/>
        </p:nvSpPr>
        <p:spPr>
          <a:xfrm>
            <a:off x="8713025" y="1667075"/>
            <a:ext cx="31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x</a:t>
            </a:r>
            <a:endParaRPr>
              <a:latin typeface="Lato"/>
              <a:ea typeface="Lato"/>
              <a:cs typeface="Lato"/>
              <a:sym typeface="Lato"/>
            </a:endParaRPr>
          </a:p>
        </p:txBody>
      </p:sp>
      <p:sp>
        <p:nvSpPr>
          <p:cNvPr id="510" name="Google Shape;510;p44"/>
          <p:cNvSpPr txBox="1"/>
          <p:nvPr/>
        </p:nvSpPr>
        <p:spPr>
          <a:xfrm>
            <a:off x="5750325" y="3552525"/>
            <a:ext cx="31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y</a:t>
            </a:r>
            <a:endParaRPr>
              <a:latin typeface="Lato"/>
              <a:ea typeface="Lato"/>
              <a:cs typeface="Lato"/>
              <a:sym typeface="Lato"/>
            </a:endParaRPr>
          </a:p>
        </p:txBody>
      </p:sp>
      <p:sp>
        <p:nvSpPr>
          <p:cNvPr id="511" name="Google Shape;511;p44"/>
          <p:cNvSpPr txBox="1"/>
          <p:nvPr/>
        </p:nvSpPr>
        <p:spPr>
          <a:xfrm>
            <a:off x="5571875" y="1667075"/>
            <a:ext cx="558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(0,0)</a:t>
            </a:r>
            <a:endParaRPr>
              <a:latin typeface="Lato"/>
              <a:ea typeface="Lato"/>
              <a:cs typeface="Lato"/>
              <a:sym typeface="Lato"/>
            </a:endParaRPr>
          </a:p>
        </p:txBody>
      </p:sp>
      <p:sp>
        <p:nvSpPr>
          <p:cNvPr id="512" name="Google Shape;512;p44"/>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4"/>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4"/>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4"/>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4"/>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4"/>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4"/>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4"/>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4"/>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4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擊球方</a:t>
            </a:r>
            <a:endParaRPr/>
          </a:p>
        </p:txBody>
      </p:sp>
      <p:sp>
        <p:nvSpPr>
          <p:cNvPr id="526" name="Google Shape;526;p45"/>
          <p:cNvSpPr txBox="1"/>
          <p:nvPr/>
        </p:nvSpPr>
        <p:spPr>
          <a:xfrm>
            <a:off x="1066450" y="2023975"/>
            <a:ext cx="3833400" cy="2662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zh-TW">
                <a:latin typeface="Lato"/>
                <a:ea typeface="Lato"/>
                <a:cs typeface="Lato"/>
                <a:sym typeface="Lato"/>
              </a:rPr>
              <a:t>將預測出來的擊球點分成奇數球與偶數球</a:t>
            </a:r>
            <a:endParaRPr>
              <a:latin typeface="Lato"/>
              <a:ea typeface="Lato"/>
              <a:cs typeface="Lato"/>
              <a:sym typeface="Lato"/>
            </a:endParaRPr>
          </a:p>
          <a:p>
            <a:pPr indent="0" lvl="0" marL="0" rtl="0" algn="l">
              <a:lnSpc>
                <a:spcPct val="150000"/>
              </a:lnSpc>
              <a:spcBef>
                <a:spcPts val="0"/>
              </a:spcBef>
              <a:spcAft>
                <a:spcPts val="0"/>
              </a:spcAft>
              <a:buNone/>
            </a:pPr>
            <a:r>
              <a:rPr lang="zh-TW">
                <a:latin typeface="Lato"/>
                <a:ea typeface="Lato"/>
                <a:cs typeface="Lato"/>
                <a:sym typeface="Lato"/>
              </a:rPr>
              <a:t>接著將奇數球偶數球的 Y 值做平均</a:t>
            </a:r>
            <a:endParaRPr>
              <a:latin typeface="Lato"/>
              <a:ea typeface="Lato"/>
              <a:cs typeface="Lato"/>
              <a:sym typeface="Lato"/>
            </a:endParaRPr>
          </a:p>
          <a:p>
            <a:pPr indent="0" lvl="0" marL="0" rtl="0" algn="l">
              <a:lnSpc>
                <a:spcPct val="150000"/>
              </a:lnSpc>
              <a:spcBef>
                <a:spcPts val="0"/>
              </a:spcBef>
              <a:spcAft>
                <a:spcPts val="0"/>
              </a:spcAft>
              <a:buNone/>
            </a:pPr>
            <a:r>
              <a:t/>
            </a:r>
            <a:endParaRPr>
              <a:latin typeface="Lato"/>
              <a:ea typeface="Lato"/>
              <a:cs typeface="Lato"/>
              <a:sym typeface="Lato"/>
            </a:endParaRPr>
          </a:p>
          <a:p>
            <a:pPr indent="0" lvl="0" marL="0" rtl="0" algn="l">
              <a:lnSpc>
                <a:spcPct val="150000"/>
              </a:lnSpc>
              <a:spcBef>
                <a:spcPts val="0"/>
              </a:spcBef>
              <a:spcAft>
                <a:spcPts val="0"/>
              </a:spcAft>
              <a:buNone/>
            </a:pPr>
            <a:r>
              <a:rPr lang="zh-TW">
                <a:latin typeface="Lato"/>
                <a:ea typeface="Lato"/>
                <a:cs typeface="Lato"/>
                <a:sym typeface="Lato"/>
              </a:rPr>
              <a:t>若奇數球平均 Y 值 &gt; 偶數球</a:t>
            </a:r>
            <a:r>
              <a:rPr lang="zh-TW">
                <a:latin typeface="Lato"/>
                <a:ea typeface="Lato"/>
                <a:cs typeface="Lato"/>
                <a:sym typeface="Lato"/>
              </a:rPr>
              <a:t>平均 Y 值</a:t>
            </a:r>
            <a:endParaRPr>
              <a:latin typeface="Lato"/>
              <a:ea typeface="Lato"/>
              <a:cs typeface="Lato"/>
              <a:sym typeface="Lato"/>
            </a:endParaRPr>
          </a:p>
          <a:p>
            <a:pPr indent="0" lvl="0" marL="0" rtl="0" algn="l">
              <a:lnSpc>
                <a:spcPct val="150000"/>
              </a:lnSpc>
              <a:spcBef>
                <a:spcPts val="0"/>
              </a:spcBef>
              <a:spcAft>
                <a:spcPts val="0"/>
              </a:spcAft>
              <a:buNone/>
            </a:pPr>
            <a:r>
              <a:rPr lang="zh-TW">
                <a:latin typeface="Lato"/>
                <a:ea typeface="Lato"/>
                <a:cs typeface="Lato"/>
                <a:sym typeface="Lato"/>
              </a:rPr>
              <a:t>則奇數球為甲方所擊打，偶數球為乙方</a:t>
            </a:r>
            <a:endParaRPr>
              <a:latin typeface="Lato"/>
              <a:ea typeface="Lato"/>
              <a:cs typeface="Lato"/>
              <a:sym typeface="Lato"/>
            </a:endParaRPr>
          </a:p>
          <a:p>
            <a:pPr indent="0" lvl="0" marL="0" rtl="0" algn="l">
              <a:lnSpc>
                <a:spcPct val="150000"/>
              </a:lnSpc>
              <a:spcBef>
                <a:spcPts val="0"/>
              </a:spcBef>
              <a:spcAft>
                <a:spcPts val="0"/>
              </a:spcAft>
              <a:buNone/>
            </a:pPr>
            <a:r>
              <a:t/>
            </a:r>
            <a:endParaRPr>
              <a:latin typeface="Lato"/>
              <a:ea typeface="Lato"/>
              <a:cs typeface="Lato"/>
              <a:sym typeface="Lato"/>
            </a:endParaRPr>
          </a:p>
          <a:p>
            <a:pPr indent="0" lvl="0" marL="0" rtl="0" algn="l">
              <a:lnSpc>
                <a:spcPct val="150000"/>
              </a:lnSpc>
              <a:spcBef>
                <a:spcPts val="0"/>
              </a:spcBef>
              <a:spcAft>
                <a:spcPts val="0"/>
              </a:spcAft>
              <a:buNone/>
            </a:pPr>
            <a:r>
              <a:rPr lang="zh-TW">
                <a:latin typeface="Lato"/>
                <a:ea typeface="Lato"/>
                <a:cs typeface="Lato"/>
                <a:sym typeface="Lato"/>
              </a:rPr>
              <a:t>若奇數球平均 Y 值 &lt; 偶數球平均 Y 值</a:t>
            </a:r>
            <a:endParaRPr>
              <a:latin typeface="Lato"/>
              <a:ea typeface="Lato"/>
              <a:cs typeface="Lato"/>
              <a:sym typeface="Lato"/>
            </a:endParaRPr>
          </a:p>
          <a:p>
            <a:pPr indent="0" lvl="0" marL="0" rtl="0" algn="l">
              <a:lnSpc>
                <a:spcPct val="150000"/>
              </a:lnSpc>
              <a:spcBef>
                <a:spcPts val="0"/>
              </a:spcBef>
              <a:spcAft>
                <a:spcPts val="0"/>
              </a:spcAft>
              <a:buNone/>
            </a:pPr>
            <a:r>
              <a:rPr lang="zh-TW">
                <a:latin typeface="Lato"/>
                <a:ea typeface="Lato"/>
                <a:cs typeface="Lato"/>
                <a:sym typeface="Lato"/>
              </a:rPr>
              <a:t>則奇數球為乙方所擊打，偶數球為甲方</a:t>
            </a:r>
            <a:endParaRPr>
              <a:latin typeface="Lato"/>
              <a:ea typeface="Lato"/>
              <a:cs typeface="Lato"/>
              <a:sym typeface="Lato"/>
            </a:endParaRPr>
          </a:p>
        </p:txBody>
      </p:sp>
      <p:pic>
        <p:nvPicPr>
          <p:cNvPr id="527" name="Google Shape;527;p45"/>
          <p:cNvPicPr preferRelativeResize="0"/>
          <p:nvPr/>
        </p:nvPicPr>
        <p:blipFill rotWithShape="1">
          <a:blip r:embed="rId3">
            <a:alphaModFix/>
          </a:blip>
          <a:srcRect b="13213" l="8617" r="5890" t="22675"/>
          <a:stretch/>
        </p:blipFill>
        <p:spPr>
          <a:xfrm>
            <a:off x="4845050" y="2193475"/>
            <a:ext cx="4131625" cy="2323799"/>
          </a:xfrm>
          <a:prstGeom prst="rect">
            <a:avLst/>
          </a:prstGeom>
          <a:noFill/>
          <a:ln>
            <a:noFill/>
          </a:ln>
        </p:spPr>
      </p:pic>
      <p:sp>
        <p:nvSpPr>
          <p:cNvPr id="528" name="Google Shape;528;p45"/>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5"/>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5"/>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5"/>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5"/>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5"/>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5"/>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5"/>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5"/>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4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RandomForest Model</a:t>
            </a:r>
            <a:endParaRPr/>
          </a:p>
        </p:txBody>
      </p:sp>
      <p:pic>
        <p:nvPicPr>
          <p:cNvPr id="542" name="Google Shape;542;p46"/>
          <p:cNvPicPr preferRelativeResize="0"/>
          <p:nvPr/>
        </p:nvPicPr>
        <p:blipFill>
          <a:blip r:embed="rId3">
            <a:alphaModFix/>
          </a:blip>
          <a:stretch>
            <a:fillRect/>
          </a:stretch>
        </p:blipFill>
        <p:spPr>
          <a:xfrm>
            <a:off x="4505175" y="2029900"/>
            <a:ext cx="4498325" cy="2570475"/>
          </a:xfrm>
          <a:prstGeom prst="rect">
            <a:avLst/>
          </a:prstGeom>
          <a:noFill/>
          <a:ln>
            <a:noFill/>
          </a:ln>
        </p:spPr>
      </p:pic>
      <p:sp>
        <p:nvSpPr>
          <p:cNvPr id="543" name="Google Shape;543;p46"/>
          <p:cNvSpPr txBox="1"/>
          <p:nvPr/>
        </p:nvSpPr>
        <p:spPr>
          <a:xfrm>
            <a:off x="1040650" y="2767625"/>
            <a:ext cx="2151900" cy="28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544" name="Google Shape;544;p46"/>
          <p:cNvSpPr txBox="1"/>
          <p:nvPr/>
        </p:nvSpPr>
        <p:spPr>
          <a:xfrm>
            <a:off x="1040650" y="2495700"/>
            <a:ext cx="351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使用 random forest 的 model 當作分類器</a:t>
            </a: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47"/>
          <p:cNvSpPr txBox="1"/>
          <p:nvPr>
            <p:ph idx="4294967295" type="title"/>
          </p:nvPr>
        </p:nvSpPr>
        <p:spPr>
          <a:xfrm>
            <a:off x="727800" y="2036550"/>
            <a:ext cx="7688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TW" sz="4000"/>
              <a:t>姿態辨識</a:t>
            </a:r>
            <a:endParaRPr sz="4000"/>
          </a:p>
        </p:txBody>
      </p:sp>
      <p:sp>
        <p:nvSpPr>
          <p:cNvPr id="550" name="Google Shape;550;p47"/>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7"/>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7"/>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7"/>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7"/>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7"/>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7"/>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7"/>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7"/>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48"/>
          <p:cNvSpPr txBox="1"/>
          <p:nvPr>
            <p:ph type="title"/>
          </p:nvPr>
        </p:nvSpPr>
        <p:spPr>
          <a:xfrm>
            <a:off x="727650" y="11912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solidFill>
                  <a:srgbClr val="000000"/>
                </a:solidFill>
                <a:latin typeface="Arial"/>
                <a:ea typeface="Arial"/>
                <a:cs typeface="Arial"/>
                <a:sym typeface="Arial"/>
              </a:rPr>
              <a:t>FLOW CHART OF POSE ESTIMATION</a:t>
            </a:r>
            <a:endParaRPr/>
          </a:p>
        </p:txBody>
      </p:sp>
      <p:sp>
        <p:nvSpPr>
          <p:cNvPr id="564" name="Google Shape;564;p48"/>
          <p:cNvSpPr/>
          <p:nvPr/>
        </p:nvSpPr>
        <p:spPr>
          <a:xfrm>
            <a:off x="849363" y="1862400"/>
            <a:ext cx="2445000" cy="1266300"/>
          </a:xfrm>
          <a:prstGeom prst="homePlate">
            <a:avLst>
              <a:gd fmla="val 50000" name="adj"/>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zh-TW" sz="1500"/>
              <a:t>將影片背景去掉</a:t>
            </a:r>
            <a:endParaRPr sz="1500"/>
          </a:p>
          <a:p>
            <a:pPr indent="0" lvl="0" marL="0" rtl="0" algn="l">
              <a:spcBef>
                <a:spcPts val="0"/>
              </a:spcBef>
              <a:spcAft>
                <a:spcPts val="0"/>
              </a:spcAft>
              <a:buNone/>
            </a:pPr>
            <a:r>
              <a:t/>
            </a:r>
            <a:endParaRPr sz="1500"/>
          </a:p>
        </p:txBody>
      </p:sp>
      <p:sp>
        <p:nvSpPr>
          <p:cNvPr id="565" name="Google Shape;565;p48"/>
          <p:cNvSpPr/>
          <p:nvPr/>
        </p:nvSpPr>
        <p:spPr>
          <a:xfrm>
            <a:off x="6463922" y="1862400"/>
            <a:ext cx="2445000" cy="1266300"/>
          </a:xfrm>
          <a:prstGeom prst="homePlate">
            <a:avLst>
              <a:gd fmla="val 50000" name="adj"/>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zh-TW" sz="1500"/>
              <a:t>跑 open_pose </a:t>
            </a:r>
            <a:endParaRPr sz="1500"/>
          </a:p>
          <a:p>
            <a:pPr indent="0" lvl="0" marL="0" rtl="0" algn="l">
              <a:spcBef>
                <a:spcPts val="0"/>
              </a:spcBef>
              <a:spcAft>
                <a:spcPts val="0"/>
              </a:spcAft>
              <a:buNone/>
            </a:pPr>
            <a:r>
              <a:t/>
            </a:r>
            <a:endParaRPr sz="1500"/>
          </a:p>
        </p:txBody>
      </p:sp>
      <p:sp>
        <p:nvSpPr>
          <p:cNvPr id="566" name="Google Shape;566;p48"/>
          <p:cNvSpPr/>
          <p:nvPr/>
        </p:nvSpPr>
        <p:spPr>
          <a:xfrm>
            <a:off x="849363" y="3575250"/>
            <a:ext cx="2445000" cy="1266300"/>
          </a:xfrm>
          <a:prstGeom prst="homePlate">
            <a:avLst>
              <a:gd fmla="val 50000" name="adj"/>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zh-TW" sz="1500"/>
              <a:t>依照 nodes 的位置來判斷屬於哪位球員</a:t>
            </a:r>
            <a:endParaRPr sz="1500"/>
          </a:p>
        </p:txBody>
      </p:sp>
      <p:sp>
        <p:nvSpPr>
          <p:cNvPr id="567" name="Google Shape;567;p48"/>
          <p:cNvSpPr/>
          <p:nvPr/>
        </p:nvSpPr>
        <p:spPr>
          <a:xfrm>
            <a:off x="3672072" y="3575250"/>
            <a:ext cx="2445000" cy="1266300"/>
          </a:xfrm>
          <a:prstGeom prst="homePlate">
            <a:avLst>
              <a:gd fmla="val 50000" name="adj"/>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zh-TW"/>
              <a:t>利用多場比賽球員的nodes 與 result 來 train 出一個 model</a:t>
            </a:r>
            <a:endParaRPr/>
          </a:p>
        </p:txBody>
      </p:sp>
      <p:sp>
        <p:nvSpPr>
          <p:cNvPr id="568" name="Google Shape;568;p48"/>
          <p:cNvSpPr/>
          <p:nvPr/>
        </p:nvSpPr>
        <p:spPr>
          <a:xfrm>
            <a:off x="6463922" y="3575250"/>
            <a:ext cx="2445000" cy="1266300"/>
          </a:xfrm>
          <a:prstGeom prst="homePlate">
            <a:avLst>
              <a:gd fmla="val 50000" name="adj"/>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zh-TW"/>
              <a:t>新的 nodes 輸入進 trained model並得到結果</a:t>
            </a:r>
            <a:endParaRPr/>
          </a:p>
        </p:txBody>
      </p:sp>
      <p:sp>
        <p:nvSpPr>
          <p:cNvPr id="569" name="Google Shape;569;p48"/>
          <p:cNvSpPr/>
          <p:nvPr/>
        </p:nvSpPr>
        <p:spPr>
          <a:xfrm>
            <a:off x="3672072" y="1862400"/>
            <a:ext cx="2445000" cy="1266300"/>
          </a:xfrm>
          <a:prstGeom prst="homePlate">
            <a:avLst>
              <a:gd fmla="val 50000" name="adj"/>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zh-TW"/>
              <a:t>與原圖 bitwise and 使色彩恢復</a:t>
            </a:r>
            <a:endParaRPr/>
          </a:p>
        </p:txBody>
      </p:sp>
      <p:sp>
        <p:nvSpPr>
          <p:cNvPr id="570" name="Google Shape;570;p48"/>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8"/>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8"/>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8"/>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8"/>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8"/>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8"/>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8"/>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8"/>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4"/>
                                        </p:tgtEl>
                                        <p:attrNameLst>
                                          <p:attrName>style.visibility</p:attrName>
                                        </p:attrNameLst>
                                      </p:cBhvr>
                                      <p:to>
                                        <p:strVal val="visible"/>
                                      </p:to>
                                    </p:set>
                                    <p:animEffect filter="fade" transition="in">
                                      <p:cBhvr>
                                        <p:cTn dur="2500"/>
                                        <p:tgtEl>
                                          <p:spTgt spid="5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9"/>
                                        </p:tgtEl>
                                        <p:attrNameLst>
                                          <p:attrName>style.visibility</p:attrName>
                                        </p:attrNameLst>
                                      </p:cBhvr>
                                      <p:to>
                                        <p:strVal val="visible"/>
                                      </p:to>
                                    </p:set>
                                    <p:animEffect filter="fade" transition="in">
                                      <p:cBhvr>
                                        <p:cTn dur="1000"/>
                                        <p:tgtEl>
                                          <p:spTgt spid="5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5"/>
                                        </p:tgtEl>
                                        <p:attrNameLst>
                                          <p:attrName>style.visibility</p:attrName>
                                        </p:attrNameLst>
                                      </p:cBhvr>
                                      <p:to>
                                        <p:strVal val="visible"/>
                                      </p:to>
                                    </p:set>
                                    <p:animEffect filter="fade" transition="in">
                                      <p:cBhvr>
                                        <p:cTn dur="1000"/>
                                        <p:tgtEl>
                                          <p:spTgt spid="5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6"/>
                                        </p:tgtEl>
                                        <p:attrNameLst>
                                          <p:attrName>style.visibility</p:attrName>
                                        </p:attrNameLst>
                                      </p:cBhvr>
                                      <p:to>
                                        <p:strVal val="visible"/>
                                      </p:to>
                                    </p:set>
                                    <p:animEffect filter="fade" transition="in">
                                      <p:cBhvr>
                                        <p:cTn dur="1000"/>
                                        <p:tgtEl>
                                          <p:spTgt spid="5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7"/>
                                        </p:tgtEl>
                                        <p:attrNameLst>
                                          <p:attrName>style.visibility</p:attrName>
                                        </p:attrNameLst>
                                      </p:cBhvr>
                                      <p:to>
                                        <p:strVal val="visible"/>
                                      </p:to>
                                    </p:set>
                                    <p:animEffect filter="fade" transition="in">
                                      <p:cBhvr>
                                        <p:cTn dur="1000"/>
                                        <p:tgtEl>
                                          <p:spTgt spid="5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8"/>
                                        </p:tgtEl>
                                        <p:attrNameLst>
                                          <p:attrName>style.visibility</p:attrName>
                                        </p:attrNameLst>
                                      </p:cBhvr>
                                      <p:to>
                                        <p:strVal val="visible"/>
                                      </p:to>
                                    </p:set>
                                    <p:animEffect filter="fade" transition="in">
                                      <p:cBhvr>
                                        <p:cTn dur="1000"/>
                                        <p:tgtEl>
                                          <p:spTgt spid="5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4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700">
                <a:solidFill>
                  <a:srgbClr val="000000"/>
                </a:solidFill>
                <a:latin typeface="Arial"/>
                <a:ea typeface="Arial"/>
                <a:cs typeface="Arial"/>
                <a:sym typeface="Arial"/>
              </a:rPr>
              <a:t>BACKGROUND SUBTRACTION</a:t>
            </a:r>
            <a:endParaRPr sz="2700"/>
          </a:p>
        </p:txBody>
      </p:sp>
      <p:sp>
        <p:nvSpPr>
          <p:cNvPr id="584" name="Google Shape;584;p49"/>
          <p:cNvSpPr txBox="1"/>
          <p:nvPr>
            <p:ph idx="1" type="body"/>
          </p:nvPr>
        </p:nvSpPr>
        <p:spPr>
          <a:xfrm>
            <a:off x="547375" y="2078875"/>
            <a:ext cx="3902100" cy="2261100"/>
          </a:xfrm>
          <a:prstGeom prst="rect">
            <a:avLst/>
          </a:prstGeom>
        </p:spPr>
        <p:txBody>
          <a:bodyPr anchorCtr="0" anchor="t" bIns="91425" lIns="91425" spcFirstLastPara="1" rIns="91425" wrap="square" tIns="91425">
            <a:noAutofit/>
          </a:bodyPr>
          <a:lstStyle/>
          <a:p>
            <a:pPr indent="-311150" lvl="0" marL="457200" rtl="0" algn="l">
              <a:spcBef>
                <a:spcPts val="1100"/>
              </a:spcBef>
              <a:spcAft>
                <a:spcPts val="0"/>
              </a:spcAft>
              <a:buClr>
                <a:srgbClr val="000000"/>
              </a:buClr>
              <a:buSzPts val="1300"/>
              <a:buFont typeface="Lato"/>
              <a:buChar char="●"/>
            </a:pPr>
            <a:r>
              <a:rPr lang="zh-TW">
                <a:solidFill>
                  <a:srgbClr val="000000"/>
                </a:solidFill>
                <a:highlight>
                  <a:srgbClr val="FFFFFF"/>
                </a:highlight>
              </a:rPr>
              <a:t>Background subtraction is a technique for generating a foreground mask by using static cameras.</a:t>
            </a:r>
            <a:endParaRPr>
              <a:solidFill>
                <a:srgbClr val="000000"/>
              </a:solidFill>
              <a:highlight>
                <a:srgbClr val="FFFFFF"/>
              </a:highlight>
            </a:endParaRPr>
          </a:p>
          <a:p>
            <a:pPr indent="0" lvl="0" marL="0" rtl="0" algn="l">
              <a:spcBef>
                <a:spcPts val="1100"/>
              </a:spcBef>
              <a:spcAft>
                <a:spcPts val="0"/>
              </a:spcAft>
              <a:buNone/>
            </a:pPr>
            <a:r>
              <a:rPr lang="zh-TW">
                <a:solidFill>
                  <a:srgbClr val="000000"/>
                </a:solidFill>
                <a:highlight>
                  <a:srgbClr val="FFFFFF"/>
                </a:highlight>
              </a:rPr>
              <a:t>    </a:t>
            </a:r>
            <a:r>
              <a:rPr lang="zh-TW" u="sng">
                <a:solidFill>
                  <a:schemeClr val="hlink"/>
                </a:solidFill>
                <a:latin typeface="Arial"/>
                <a:ea typeface="Arial"/>
                <a:cs typeface="Arial"/>
                <a:sym typeface="Arial"/>
                <a:hlinkClick r:id="rId3"/>
              </a:rPr>
              <a:t>https://docs.opencv.org/3.4/d1/dc5/tutorial_background_subtraction.html</a:t>
            </a:r>
            <a:endParaRPr>
              <a:solidFill>
                <a:srgbClr val="000000"/>
              </a:solidFill>
              <a:highlight>
                <a:srgbClr val="FFFFFF"/>
              </a:highlight>
            </a:endParaRPr>
          </a:p>
          <a:p>
            <a:pPr indent="0" lvl="0" marL="0" rtl="0" algn="l">
              <a:spcBef>
                <a:spcPts val="1100"/>
              </a:spcBef>
              <a:spcAft>
                <a:spcPts val="1600"/>
              </a:spcAft>
              <a:buNone/>
            </a:pPr>
            <a:r>
              <a:t/>
            </a:r>
            <a:endParaRPr/>
          </a:p>
        </p:txBody>
      </p:sp>
      <p:pic>
        <p:nvPicPr>
          <p:cNvPr id="585" name="Google Shape;585;p49"/>
          <p:cNvPicPr preferRelativeResize="0"/>
          <p:nvPr/>
        </p:nvPicPr>
        <p:blipFill>
          <a:blip r:embed="rId4">
            <a:alphaModFix/>
          </a:blip>
          <a:stretch>
            <a:fillRect/>
          </a:stretch>
        </p:blipFill>
        <p:spPr>
          <a:xfrm>
            <a:off x="4572000" y="2244995"/>
            <a:ext cx="4408290" cy="2261100"/>
          </a:xfrm>
          <a:prstGeom prst="rect">
            <a:avLst/>
          </a:prstGeom>
          <a:noFill/>
          <a:ln>
            <a:noFill/>
          </a:ln>
        </p:spPr>
      </p:pic>
      <p:sp>
        <p:nvSpPr>
          <p:cNvPr id="586" name="Google Shape;586;p49"/>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9"/>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9"/>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9"/>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9"/>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9"/>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9"/>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9"/>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9"/>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5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BITWISE AND With original video</a:t>
            </a:r>
            <a:endParaRPr/>
          </a:p>
        </p:txBody>
      </p:sp>
      <p:sp>
        <p:nvSpPr>
          <p:cNvPr id="600" name="Google Shape;600;p5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TW"/>
              <a:t>		</a:t>
            </a:r>
            <a:endParaRPr/>
          </a:p>
        </p:txBody>
      </p:sp>
      <p:pic>
        <p:nvPicPr>
          <p:cNvPr id="601" name="Google Shape;601;p50"/>
          <p:cNvPicPr preferRelativeResize="0"/>
          <p:nvPr/>
        </p:nvPicPr>
        <p:blipFill>
          <a:blip r:embed="rId3">
            <a:alphaModFix/>
          </a:blip>
          <a:stretch>
            <a:fillRect/>
          </a:stretch>
        </p:blipFill>
        <p:spPr>
          <a:xfrm>
            <a:off x="653600" y="2437563"/>
            <a:ext cx="3354350" cy="1918752"/>
          </a:xfrm>
          <a:prstGeom prst="rect">
            <a:avLst/>
          </a:prstGeom>
          <a:noFill/>
          <a:ln>
            <a:noFill/>
          </a:ln>
        </p:spPr>
      </p:pic>
      <p:pic>
        <p:nvPicPr>
          <p:cNvPr id="602" name="Google Shape;602;p50"/>
          <p:cNvPicPr preferRelativeResize="0"/>
          <p:nvPr/>
        </p:nvPicPr>
        <p:blipFill>
          <a:blip r:embed="rId4">
            <a:alphaModFix/>
          </a:blip>
          <a:stretch>
            <a:fillRect/>
          </a:stretch>
        </p:blipFill>
        <p:spPr>
          <a:xfrm>
            <a:off x="4007961" y="2820676"/>
            <a:ext cx="859914" cy="879300"/>
          </a:xfrm>
          <a:prstGeom prst="rect">
            <a:avLst/>
          </a:prstGeom>
          <a:noFill/>
          <a:ln>
            <a:noFill/>
          </a:ln>
        </p:spPr>
      </p:pic>
      <p:pic>
        <p:nvPicPr>
          <p:cNvPr id="603" name="Google Shape;603;p50"/>
          <p:cNvPicPr preferRelativeResize="0"/>
          <p:nvPr/>
        </p:nvPicPr>
        <p:blipFill>
          <a:blip r:embed="rId5">
            <a:alphaModFix/>
          </a:blip>
          <a:stretch>
            <a:fillRect/>
          </a:stretch>
        </p:blipFill>
        <p:spPr>
          <a:xfrm>
            <a:off x="5100611" y="2394276"/>
            <a:ext cx="3970738" cy="2005325"/>
          </a:xfrm>
          <a:prstGeom prst="rect">
            <a:avLst/>
          </a:prstGeom>
          <a:noFill/>
          <a:ln>
            <a:noFill/>
          </a:ln>
        </p:spPr>
      </p:pic>
      <p:pic>
        <p:nvPicPr>
          <p:cNvPr id="604" name="Google Shape;604;p50"/>
          <p:cNvPicPr preferRelativeResize="0"/>
          <p:nvPr/>
        </p:nvPicPr>
        <p:blipFill>
          <a:blip r:embed="rId6">
            <a:alphaModFix/>
          </a:blip>
          <a:stretch>
            <a:fillRect/>
          </a:stretch>
        </p:blipFill>
        <p:spPr>
          <a:xfrm>
            <a:off x="1126812" y="1039724"/>
            <a:ext cx="6890376" cy="3850850"/>
          </a:xfrm>
          <a:prstGeom prst="rect">
            <a:avLst/>
          </a:prstGeom>
          <a:noFill/>
          <a:ln>
            <a:noFill/>
          </a:ln>
        </p:spPr>
      </p:pic>
      <p:sp>
        <p:nvSpPr>
          <p:cNvPr id="605" name="Google Shape;605;p50"/>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0"/>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0"/>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0"/>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0"/>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0"/>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0"/>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0"/>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0"/>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2"/>
                                        </p:tgtEl>
                                        <p:attrNameLst>
                                          <p:attrName>style.visibility</p:attrName>
                                        </p:attrNameLst>
                                      </p:cBhvr>
                                      <p:to>
                                        <p:strVal val="visible"/>
                                      </p:to>
                                    </p:set>
                                    <p:animEffect filter="fade" transition="in">
                                      <p:cBhvr>
                                        <p:cTn dur="1000"/>
                                        <p:tgtEl>
                                          <p:spTgt spid="6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3"/>
                                        </p:tgtEl>
                                        <p:attrNameLst>
                                          <p:attrName>style.visibility</p:attrName>
                                        </p:attrNameLst>
                                      </p:cBhvr>
                                      <p:to>
                                        <p:strVal val="visible"/>
                                      </p:to>
                                    </p:set>
                                    <p:animEffect filter="fade" transition="in">
                                      <p:cBhvr>
                                        <p:cTn dur="1000"/>
                                        <p:tgtEl>
                                          <p:spTgt spid="6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4"/>
                                        </p:tgtEl>
                                        <p:attrNameLst>
                                          <p:attrName>style.visibility</p:attrName>
                                        </p:attrNameLst>
                                      </p:cBhvr>
                                      <p:to>
                                        <p:strVal val="visible"/>
                                      </p:to>
                                    </p:set>
                                    <p:animEffect filter="fade" transition="in">
                                      <p:cBhvr>
                                        <p:cTn dur="1000"/>
                                        <p:tgtEl>
                                          <p:spTgt spid="6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5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RUN OPEN_POSE</a:t>
            </a:r>
            <a:endParaRPr/>
          </a:p>
        </p:txBody>
      </p:sp>
      <p:sp>
        <p:nvSpPr>
          <p:cNvPr id="619" name="Google Shape;619;p51"/>
          <p:cNvSpPr txBox="1"/>
          <p:nvPr>
            <p:ph idx="1" type="body"/>
          </p:nvPr>
        </p:nvSpPr>
        <p:spPr>
          <a:xfrm>
            <a:off x="729450" y="2117525"/>
            <a:ext cx="7688700" cy="12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Open pose is a real-time multiple person detection </a:t>
            </a:r>
            <a:endParaRPr/>
          </a:p>
          <a:p>
            <a:pPr indent="0" lvl="0" marL="0" rtl="0" algn="l">
              <a:spcBef>
                <a:spcPts val="1600"/>
              </a:spcBef>
              <a:spcAft>
                <a:spcPts val="0"/>
              </a:spcAft>
              <a:buNone/>
            </a:pPr>
            <a:r>
              <a:rPr lang="zh-TW"/>
              <a:t>We use it to detect players</a:t>
            </a:r>
            <a:endParaRPr/>
          </a:p>
          <a:p>
            <a:pPr indent="0" lvl="0" marL="0" rtl="0" algn="l">
              <a:spcBef>
                <a:spcPts val="1600"/>
              </a:spcBef>
              <a:spcAft>
                <a:spcPts val="0"/>
              </a:spcAft>
              <a:buNone/>
            </a:pPr>
            <a:r>
              <a:rPr lang="zh-TW"/>
              <a:t>source : </a:t>
            </a:r>
            <a:r>
              <a:rPr lang="zh-TW" sz="1500" u="sng">
                <a:solidFill>
                  <a:schemeClr val="accent5"/>
                </a:solidFill>
                <a:latin typeface="Arial"/>
                <a:ea typeface="Arial"/>
                <a:cs typeface="Arial"/>
                <a:sym typeface="Arial"/>
                <a:hlinkClick r:id="rId3">
                  <a:extLst>
                    <a:ext uri="{A12FA001-AC4F-418D-AE19-62706E023703}">
                      <ahyp:hlinkClr val="tx"/>
                    </a:ext>
                  </a:extLst>
                </a:hlinkClick>
              </a:rPr>
              <a:t>https://github.com/ildoonet/tf-pose-estimation</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620" name="Google Shape;620;p51"/>
          <p:cNvPicPr preferRelativeResize="0"/>
          <p:nvPr/>
        </p:nvPicPr>
        <p:blipFill>
          <a:blip r:embed="rId4">
            <a:alphaModFix/>
          </a:blip>
          <a:stretch>
            <a:fillRect/>
          </a:stretch>
        </p:blipFill>
        <p:spPr>
          <a:xfrm>
            <a:off x="6860232" y="2117525"/>
            <a:ext cx="1557918" cy="2629000"/>
          </a:xfrm>
          <a:prstGeom prst="rect">
            <a:avLst/>
          </a:prstGeom>
          <a:noFill/>
          <a:ln>
            <a:noFill/>
          </a:ln>
        </p:spPr>
      </p:pic>
      <p:sp>
        <p:nvSpPr>
          <p:cNvPr id="621" name="Google Shape;621;p51"/>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1"/>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1"/>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1"/>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1"/>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1"/>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1"/>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1"/>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1"/>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52"/>
          <p:cNvSpPr txBox="1"/>
          <p:nvPr>
            <p:ph type="title"/>
          </p:nvPr>
        </p:nvSpPr>
        <p:spPr>
          <a:xfrm>
            <a:off x="727650" y="12731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PIPELINE OF OPENPOSE</a:t>
            </a:r>
            <a:endParaRPr/>
          </a:p>
        </p:txBody>
      </p:sp>
      <p:sp>
        <p:nvSpPr>
          <p:cNvPr id="635" name="Google Shape;635;p52"/>
          <p:cNvSpPr txBox="1"/>
          <p:nvPr>
            <p:ph idx="1" type="body"/>
          </p:nvPr>
        </p:nvSpPr>
        <p:spPr>
          <a:xfrm>
            <a:off x="671175" y="1853850"/>
            <a:ext cx="7975500" cy="1298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666666"/>
              </a:buClr>
              <a:buSzPts val="1300"/>
              <a:buAutoNum type="arabicPeriod"/>
            </a:pPr>
            <a:r>
              <a:rPr lang="zh-TW">
                <a:solidFill>
                  <a:srgbClr val="666666"/>
                </a:solidFill>
              </a:rPr>
              <a:t>Input images are fed into 2 CNN, and produce confidence map and affinity fields. </a:t>
            </a:r>
            <a:endParaRPr>
              <a:solidFill>
                <a:srgbClr val="666666"/>
              </a:solidFill>
            </a:endParaRPr>
          </a:p>
          <a:p>
            <a:pPr indent="457200" lvl="0" marL="0" rtl="0" algn="l">
              <a:spcBef>
                <a:spcPts val="1600"/>
              </a:spcBef>
              <a:spcAft>
                <a:spcPts val="0"/>
              </a:spcAft>
              <a:buNone/>
            </a:pPr>
            <a:r>
              <a:rPr lang="zh-TW">
                <a:solidFill>
                  <a:srgbClr val="666666"/>
                </a:solidFill>
              </a:rPr>
              <a:t>Confidence map : a probability function map of each different body part predict by previous image</a:t>
            </a:r>
            <a:endParaRPr>
              <a:solidFill>
                <a:srgbClr val="666666"/>
              </a:solidFill>
            </a:endParaRPr>
          </a:p>
          <a:p>
            <a:pPr indent="457200" lvl="0" marL="0" rtl="0" algn="l">
              <a:spcBef>
                <a:spcPts val="1600"/>
              </a:spcBef>
              <a:spcAft>
                <a:spcPts val="0"/>
              </a:spcAft>
              <a:buNone/>
            </a:pPr>
            <a:r>
              <a:rPr lang="zh-TW">
                <a:solidFill>
                  <a:srgbClr val="666666"/>
                </a:solidFill>
              </a:rPr>
              <a:t>Part Affinity Fields (PAF): </a:t>
            </a:r>
            <a:r>
              <a:rPr lang="zh-TW">
                <a:solidFill>
                  <a:srgbClr val="666666"/>
                </a:solidFill>
                <a:highlight>
                  <a:srgbClr val="FFFFFF"/>
                </a:highlight>
              </a:rPr>
              <a:t>a set of 2D vector fields that encode the location and orientation of limbs  </a:t>
            </a:r>
            <a:endParaRPr>
              <a:solidFill>
                <a:srgbClr val="666666"/>
              </a:solidFill>
              <a:highlight>
                <a:srgbClr val="FFFFFF"/>
              </a:highlight>
            </a:endParaRPr>
          </a:p>
          <a:p>
            <a:pPr indent="457200" lvl="0" marL="0" rtl="0" algn="l">
              <a:spcBef>
                <a:spcPts val="1600"/>
              </a:spcBef>
              <a:spcAft>
                <a:spcPts val="1600"/>
              </a:spcAft>
              <a:buNone/>
            </a:pPr>
            <a:r>
              <a:t/>
            </a:r>
            <a:endParaRPr>
              <a:solidFill>
                <a:srgbClr val="666666"/>
              </a:solidFill>
              <a:highlight>
                <a:srgbClr val="FFFFFF"/>
              </a:highlight>
            </a:endParaRPr>
          </a:p>
        </p:txBody>
      </p:sp>
      <p:sp>
        <p:nvSpPr>
          <p:cNvPr id="636" name="Google Shape;636;p52"/>
          <p:cNvSpPr txBox="1"/>
          <p:nvPr/>
        </p:nvSpPr>
        <p:spPr>
          <a:xfrm>
            <a:off x="4654125" y="4404000"/>
            <a:ext cx="5371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000" u="sng">
                <a:solidFill>
                  <a:schemeClr val="hlink"/>
                </a:solidFill>
                <a:hlinkClick r:id="rId3"/>
              </a:rPr>
              <a:t>figure from https://ieeexplore.ieee.org/stamp/stamp.jsp?arnumber=9144178</a:t>
            </a:r>
            <a:endParaRPr sz="1100">
              <a:latin typeface="Lato"/>
              <a:ea typeface="Lato"/>
              <a:cs typeface="Lato"/>
              <a:sym typeface="Lato"/>
            </a:endParaRPr>
          </a:p>
        </p:txBody>
      </p:sp>
      <p:pic>
        <p:nvPicPr>
          <p:cNvPr id="637" name="Google Shape;637;p52"/>
          <p:cNvPicPr preferRelativeResize="0"/>
          <p:nvPr/>
        </p:nvPicPr>
        <p:blipFill>
          <a:blip r:embed="rId4">
            <a:alphaModFix/>
          </a:blip>
          <a:stretch>
            <a:fillRect/>
          </a:stretch>
        </p:blipFill>
        <p:spPr>
          <a:xfrm>
            <a:off x="362900" y="3197774"/>
            <a:ext cx="4038399" cy="1894550"/>
          </a:xfrm>
          <a:prstGeom prst="rect">
            <a:avLst/>
          </a:prstGeom>
          <a:noFill/>
          <a:ln>
            <a:noFill/>
          </a:ln>
        </p:spPr>
      </p:pic>
      <p:sp>
        <p:nvSpPr>
          <p:cNvPr id="638" name="Google Shape;638;p52"/>
          <p:cNvSpPr txBox="1"/>
          <p:nvPr/>
        </p:nvSpPr>
        <p:spPr>
          <a:xfrm>
            <a:off x="4572000" y="3334175"/>
            <a:ext cx="219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latin typeface="Lato"/>
                <a:ea typeface="Lato"/>
                <a:cs typeface="Lato"/>
                <a:sym typeface="Lato"/>
              </a:rPr>
              <a:t>( sets for each body part)</a:t>
            </a:r>
            <a:endParaRPr>
              <a:latin typeface="Lato"/>
              <a:ea typeface="Lato"/>
              <a:cs typeface="Lato"/>
              <a:sym typeface="Lato"/>
            </a:endParaRPr>
          </a:p>
        </p:txBody>
      </p:sp>
      <p:sp>
        <p:nvSpPr>
          <p:cNvPr id="639" name="Google Shape;639;p52"/>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2"/>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2"/>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2"/>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2"/>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2"/>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2"/>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2"/>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2"/>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5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PIPELINE OF OPENPOSE</a:t>
            </a:r>
            <a:endParaRPr/>
          </a:p>
        </p:txBody>
      </p:sp>
      <p:sp>
        <p:nvSpPr>
          <p:cNvPr id="653" name="Google Shape;653;p53"/>
          <p:cNvSpPr txBox="1"/>
          <p:nvPr>
            <p:ph idx="1" type="body"/>
          </p:nvPr>
        </p:nvSpPr>
        <p:spPr>
          <a:xfrm>
            <a:off x="729450" y="2078875"/>
            <a:ext cx="55749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2.	Bipartite matching : </a:t>
            </a:r>
            <a:r>
              <a:rPr lang="zh-TW">
                <a:solidFill>
                  <a:srgbClr val="666666"/>
                </a:solidFill>
                <a:highlight>
                  <a:srgbClr val="FFFFFF"/>
                </a:highlight>
              </a:rPr>
              <a:t>Maps are parsed using Bipartite Matching to associate body part candidates.</a:t>
            </a:r>
            <a:endParaRPr>
              <a:solidFill>
                <a:srgbClr val="666666"/>
              </a:solidFill>
            </a:endParaRPr>
          </a:p>
          <a:p>
            <a:pPr indent="-311150" lvl="0" marL="457200" rtl="0" algn="l">
              <a:spcBef>
                <a:spcPts val="1600"/>
              </a:spcBef>
              <a:spcAft>
                <a:spcPts val="0"/>
              </a:spcAft>
              <a:buSzPts val="1300"/>
              <a:buChar char="-"/>
            </a:pPr>
            <a:r>
              <a:rPr lang="zh-TW"/>
              <a:t>Bipartite graph : whose vertices can be split into two part and the edge is only between two parts</a:t>
            </a:r>
            <a:endParaRPr/>
          </a:p>
          <a:p>
            <a:pPr indent="0" lvl="0" marL="0" rtl="0" algn="l">
              <a:spcBef>
                <a:spcPts val="1600"/>
              </a:spcBef>
              <a:spcAft>
                <a:spcPts val="1600"/>
              </a:spcAft>
              <a:buNone/>
            </a:pPr>
            <a:r>
              <a:rPr lang="zh-TW"/>
              <a:t> </a:t>
            </a:r>
            <a:endParaRPr/>
          </a:p>
        </p:txBody>
      </p:sp>
      <p:pic>
        <p:nvPicPr>
          <p:cNvPr id="654" name="Google Shape;654;p53"/>
          <p:cNvPicPr preferRelativeResize="0"/>
          <p:nvPr/>
        </p:nvPicPr>
        <p:blipFill>
          <a:blip r:embed="rId3">
            <a:alphaModFix/>
          </a:blip>
          <a:stretch>
            <a:fillRect/>
          </a:stretch>
        </p:blipFill>
        <p:spPr>
          <a:xfrm>
            <a:off x="6304200" y="2709675"/>
            <a:ext cx="2596025" cy="2402825"/>
          </a:xfrm>
          <a:prstGeom prst="rect">
            <a:avLst/>
          </a:prstGeom>
          <a:noFill/>
          <a:ln>
            <a:noFill/>
          </a:ln>
        </p:spPr>
      </p:pic>
      <p:pic>
        <p:nvPicPr>
          <p:cNvPr id="655" name="Google Shape;655;p53"/>
          <p:cNvPicPr preferRelativeResize="0"/>
          <p:nvPr/>
        </p:nvPicPr>
        <p:blipFill>
          <a:blip r:embed="rId4">
            <a:alphaModFix/>
          </a:blip>
          <a:stretch>
            <a:fillRect/>
          </a:stretch>
        </p:blipFill>
        <p:spPr>
          <a:xfrm>
            <a:off x="835025" y="3378350"/>
            <a:ext cx="2191875" cy="1625750"/>
          </a:xfrm>
          <a:prstGeom prst="rect">
            <a:avLst/>
          </a:prstGeom>
          <a:noFill/>
          <a:ln>
            <a:noFill/>
          </a:ln>
        </p:spPr>
      </p:pic>
      <p:sp>
        <p:nvSpPr>
          <p:cNvPr id="656" name="Google Shape;656;p53"/>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3"/>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3"/>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3"/>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3"/>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3"/>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3"/>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3"/>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3"/>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7"/>
          <p:cNvSpPr txBox="1"/>
          <p:nvPr>
            <p:ph idx="4294967295" type="title"/>
          </p:nvPr>
        </p:nvSpPr>
        <p:spPr>
          <a:xfrm>
            <a:off x="727800" y="2036550"/>
            <a:ext cx="7688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TW" sz="4000"/>
              <a:t>動機與問題描述</a:t>
            </a:r>
            <a:endParaRPr sz="4000"/>
          </a:p>
        </p:txBody>
      </p:sp>
      <p:sp>
        <p:nvSpPr>
          <p:cNvPr id="203" name="Google Shape;203;p27"/>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7"/>
          <p:cNvSpPr/>
          <p:nvPr/>
        </p:nvSpPr>
        <p:spPr>
          <a:xfrm>
            <a:off x="54575" y="536252"/>
            <a:ext cx="772800" cy="468000"/>
          </a:xfrm>
          <a:prstGeom prst="homePlate">
            <a:avLst>
              <a:gd fmla="val 50000" name="adj"/>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7"/>
          <p:cNvSpPr txBox="1"/>
          <p:nvPr/>
        </p:nvSpPr>
        <p:spPr>
          <a:xfrm>
            <a:off x="-6049" y="505158"/>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動機與</a:t>
            </a:r>
            <a:endParaRPr b="1" sz="1100">
              <a:solidFill>
                <a:schemeClr val="lt1"/>
              </a:solidFill>
              <a:latin typeface="Lato"/>
              <a:ea typeface="Lato"/>
              <a:cs typeface="Lato"/>
              <a:sym typeface="Lato"/>
            </a:endParaRPr>
          </a:p>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問題描述</a:t>
            </a:r>
            <a:endParaRPr b="1" sz="1100">
              <a:solidFill>
                <a:schemeClr val="lt1"/>
              </a:solidFill>
              <a:latin typeface="Lato"/>
              <a:ea typeface="Lato"/>
              <a:cs typeface="Lato"/>
              <a:sym typeface="Lato"/>
            </a:endParaRPr>
          </a:p>
        </p:txBody>
      </p:sp>
      <p:sp>
        <p:nvSpPr>
          <p:cNvPr id="206" name="Google Shape;206;p27"/>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7"/>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7"/>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5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TRACK PLAYERS</a:t>
            </a:r>
            <a:endParaRPr/>
          </a:p>
        </p:txBody>
      </p:sp>
      <p:sp>
        <p:nvSpPr>
          <p:cNvPr id="670" name="Google Shape;670;p54"/>
          <p:cNvSpPr txBox="1"/>
          <p:nvPr>
            <p:ph idx="1" type="body"/>
          </p:nvPr>
        </p:nvSpPr>
        <p:spPr>
          <a:xfrm>
            <a:off x="729450" y="2078875"/>
            <a:ext cx="39021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After getting the nodes, we have to assign the nodes to each players.</a:t>
            </a:r>
            <a:endParaRPr/>
          </a:p>
          <a:p>
            <a:pPr indent="-311150" lvl="0" marL="457200" rtl="0" algn="l">
              <a:spcBef>
                <a:spcPts val="1600"/>
              </a:spcBef>
              <a:spcAft>
                <a:spcPts val="0"/>
              </a:spcAft>
              <a:buSzPts val="1300"/>
              <a:buAutoNum type="arabicPeriod"/>
            </a:pPr>
            <a:r>
              <a:rPr lang="zh-TW"/>
              <a:t>By look</a:t>
            </a:r>
            <a:r>
              <a:rPr lang="zh-TW"/>
              <a:t>ing at the closest nodes of the previous image</a:t>
            </a:r>
            <a:endParaRPr/>
          </a:p>
          <a:p>
            <a:pPr indent="-311150" lvl="0" marL="457200" rtl="0" algn="l">
              <a:spcBef>
                <a:spcPts val="0"/>
              </a:spcBef>
              <a:spcAft>
                <a:spcPts val="0"/>
              </a:spcAft>
              <a:buSzPts val="1300"/>
              <a:buAutoNum type="arabicPeriod"/>
            </a:pPr>
            <a:r>
              <a:rPr lang="zh-TW"/>
              <a:t>By looking at the y axis location</a:t>
            </a:r>
            <a:endParaRPr/>
          </a:p>
        </p:txBody>
      </p:sp>
      <p:pic>
        <p:nvPicPr>
          <p:cNvPr id="671" name="Google Shape;671;p54"/>
          <p:cNvPicPr preferRelativeResize="0"/>
          <p:nvPr/>
        </p:nvPicPr>
        <p:blipFill>
          <a:blip r:embed="rId3">
            <a:alphaModFix/>
          </a:blip>
          <a:stretch>
            <a:fillRect/>
          </a:stretch>
        </p:blipFill>
        <p:spPr>
          <a:xfrm>
            <a:off x="3664175" y="3349200"/>
            <a:ext cx="5479826" cy="1794300"/>
          </a:xfrm>
          <a:prstGeom prst="rect">
            <a:avLst/>
          </a:prstGeom>
          <a:noFill/>
          <a:ln>
            <a:noFill/>
          </a:ln>
        </p:spPr>
      </p:pic>
      <p:sp>
        <p:nvSpPr>
          <p:cNvPr id="672" name="Google Shape;672;p54"/>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4"/>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4"/>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4"/>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4"/>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4"/>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4"/>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4"/>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4"/>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5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TRAIN MODEL AND STORE MODEL</a:t>
            </a:r>
            <a:endParaRPr/>
          </a:p>
        </p:txBody>
      </p:sp>
      <p:sp>
        <p:nvSpPr>
          <p:cNvPr id="686" name="Google Shape;686;p5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Random Forest as the classifier</a:t>
            </a:r>
            <a:endParaRPr/>
          </a:p>
          <a:p>
            <a:pPr indent="0" lvl="0" marL="0" rtl="0" algn="l">
              <a:spcBef>
                <a:spcPts val="1600"/>
              </a:spcBef>
              <a:spcAft>
                <a:spcPts val="0"/>
              </a:spcAft>
              <a:buNone/>
            </a:pPr>
            <a:r>
              <a:rPr lang="zh-TW"/>
              <a:t>4  games rougly 40000 training data</a:t>
            </a:r>
            <a:endParaRPr/>
          </a:p>
          <a:p>
            <a:pPr indent="0" lvl="0" marL="0" rtl="0" algn="l">
              <a:spcBef>
                <a:spcPts val="1600"/>
              </a:spcBef>
              <a:spcAft>
                <a:spcPts val="1600"/>
              </a:spcAft>
              <a:buNone/>
            </a:pPr>
            <a:r>
              <a:rPr lang="zh-TW"/>
              <a:t>accuracy is about  85%~95%</a:t>
            </a:r>
            <a:endParaRPr/>
          </a:p>
        </p:txBody>
      </p:sp>
      <p:pic>
        <p:nvPicPr>
          <p:cNvPr id="687" name="Google Shape;687;p55"/>
          <p:cNvPicPr preferRelativeResize="0"/>
          <p:nvPr/>
        </p:nvPicPr>
        <p:blipFill>
          <a:blip r:embed="rId3">
            <a:alphaModFix/>
          </a:blip>
          <a:stretch>
            <a:fillRect/>
          </a:stretch>
        </p:blipFill>
        <p:spPr>
          <a:xfrm>
            <a:off x="3873700" y="1962925"/>
            <a:ext cx="4544451" cy="3039926"/>
          </a:xfrm>
          <a:prstGeom prst="rect">
            <a:avLst/>
          </a:prstGeom>
          <a:noFill/>
          <a:ln>
            <a:noFill/>
          </a:ln>
        </p:spPr>
      </p:pic>
      <p:sp>
        <p:nvSpPr>
          <p:cNvPr id="688" name="Google Shape;688;p55"/>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5"/>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5"/>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5"/>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5"/>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5"/>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5"/>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5"/>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5"/>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56"/>
          <p:cNvSpPr txBox="1"/>
          <p:nvPr>
            <p:ph idx="4294967295" type="title"/>
          </p:nvPr>
        </p:nvSpPr>
        <p:spPr>
          <a:xfrm>
            <a:off x="727800" y="2036550"/>
            <a:ext cx="7688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TW" sz="4000"/>
              <a:t>程式UI設計</a:t>
            </a:r>
            <a:endParaRPr sz="4000"/>
          </a:p>
        </p:txBody>
      </p:sp>
      <p:sp>
        <p:nvSpPr>
          <p:cNvPr id="702" name="Google Shape;702;p56"/>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6"/>
          <p:cNvSpPr/>
          <p:nvPr/>
        </p:nvSpPr>
        <p:spPr>
          <a:xfrm>
            <a:off x="51300" y="2409427"/>
            <a:ext cx="772800" cy="468000"/>
          </a:xfrm>
          <a:prstGeom prst="homePlate">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6"/>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6"/>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6"/>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6"/>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6"/>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6"/>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6"/>
          <p:cNvSpPr txBox="1"/>
          <p:nvPr/>
        </p:nvSpPr>
        <p:spPr>
          <a:xfrm>
            <a:off x="35273" y="2366371"/>
            <a:ext cx="827400" cy="554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程式UI</a:t>
            </a:r>
            <a:endParaRPr b="1" sz="1200">
              <a:solidFill>
                <a:schemeClr val="lt1"/>
              </a:solidFill>
              <a:latin typeface="Lato"/>
              <a:ea typeface="Lato"/>
              <a:cs typeface="Lato"/>
              <a:sym typeface="Lato"/>
            </a:endParaRPr>
          </a:p>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設計</a:t>
            </a:r>
            <a:endParaRPr b="1" sz="1200">
              <a:solidFill>
                <a:schemeClr val="lt1"/>
              </a:solidFill>
              <a:latin typeface="Lato"/>
              <a:ea typeface="Lato"/>
              <a:cs typeface="Lato"/>
              <a:sym typeface="La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57"/>
          <p:cNvSpPr txBox="1"/>
          <p:nvPr>
            <p:ph type="title"/>
          </p:nvPr>
        </p:nvSpPr>
        <p:spPr>
          <a:xfrm>
            <a:off x="727650" y="12491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GUI DESIGN - Tkinter, OpenCV</a:t>
            </a:r>
            <a:endParaRPr/>
          </a:p>
        </p:txBody>
      </p:sp>
      <p:sp>
        <p:nvSpPr>
          <p:cNvPr id="716" name="Google Shape;716;p57"/>
          <p:cNvSpPr txBox="1"/>
          <p:nvPr>
            <p:ph idx="1" type="body"/>
          </p:nvPr>
        </p:nvSpPr>
        <p:spPr>
          <a:xfrm>
            <a:off x="6610425" y="1959388"/>
            <a:ext cx="2305800" cy="29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1400"/>
              <a:t>small 小球</a:t>
            </a:r>
            <a:endParaRPr sz="1400"/>
          </a:p>
          <a:p>
            <a:pPr indent="0" lvl="0" marL="0" rtl="0" algn="l">
              <a:spcBef>
                <a:spcPts val="1600"/>
              </a:spcBef>
              <a:spcAft>
                <a:spcPts val="0"/>
              </a:spcAft>
              <a:buNone/>
            </a:pPr>
            <a:r>
              <a:t/>
            </a:r>
            <a:endParaRPr sz="1400"/>
          </a:p>
          <a:p>
            <a:pPr indent="0" lvl="0" marL="0" rtl="0" algn="l">
              <a:spcBef>
                <a:spcPts val="1600"/>
              </a:spcBef>
              <a:spcAft>
                <a:spcPts val="0"/>
              </a:spcAft>
              <a:buNone/>
            </a:pPr>
            <a:r>
              <a:rPr lang="zh-TW" sz="1400"/>
              <a:t>smash 殺球</a:t>
            </a:r>
            <a:endParaRPr sz="1400"/>
          </a:p>
          <a:p>
            <a:pPr indent="0" lvl="0" marL="0" rtl="0" algn="l">
              <a:spcBef>
                <a:spcPts val="1600"/>
              </a:spcBef>
              <a:spcAft>
                <a:spcPts val="0"/>
              </a:spcAft>
              <a:buNone/>
            </a:pPr>
            <a:r>
              <a:t/>
            </a:r>
            <a:endParaRPr sz="1400"/>
          </a:p>
          <a:p>
            <a:pPr indent="0" lvl="0" marL="0" rtl="0" algn="l">
              <a:spcBef>
                <a:spcPts val="1600"/>
              </a:spcBef>
              <a:spcAft>
                <a:spcPts val="0"/>
              </a:spcAft>
              <a:buNone/>
            </a:pPr>
            <a:r>
              <a:rPr lang="zh-TW" sz="1400"/>
              <a:t>clear 高球</a:t>
            </a:r>
            <a:endParaRPr sz="1400"/>
          </a:p>
          <a:p>
            <a:pPr indent="0" lvl="0" marL="0" rtl="0" algn="l">
              <a:spcBef>
                <a:spcPts val="1600"/>
              </a:spcBef>
              <a:spcAft>
                <a:spcPts val="0"/>
              </a:spcAft>
              <a:buNone/>
            </a:pPr>
            <a:r>
              <a:t/>
            </a:r>
            <a:endParaRPr sz="1400"/>
          </a:p>
          <a:p>
            <a:pPr indent="0" lvl="0" marL="0" rtl="0" algn="l">
              <a:spcBef>
                <a:spcPts val="1600"/>
              </a:spcBef>
              <a:spcAft>
                <a:spcPts val="1600"/>
              </a:spcAft>
              <a:buNone/>
            </a:pPr>
            <a:r>
              <a:rPr lang="zh-TW" sz="1400"/>
              <a:t>drive 平球</a:t>
            </a:r>
            <a:endParaRPr sz="1400"/>
          </a:p>
        </p:txBody>
      </p:sp>
      <p:pic>
        <p:nvPicPr>
          <p:cNvPr id="717" name="Google Shape;717;p57"/>
          <p:cNvPicPr preferRelativeResize="0"/>
          <p:nvPr/>
        </p:nvPicPr>
        <p:blipFill>
          <a:blip r:embed="rId3">
            <a:alphaModFix/>
          </a:blip>
          <a:stretch>
            <a:fillRect/>
          </a:stretch>
        </p:blipFill>
        <p:spPr>
          <a:xfrm>
            <a:off x="973924" y="2002063"/>
            <a:ext cx="3931349" cy="2840275"/>
          </a:xfrm>
          <a:prstGeom prst="rect">
            <a:avLst/>
          </a:prstGeom>
          <a:noFill/>
          <a:ln>
            <a:noFill/>
          </a:ln>
        </p:spPr>
      </p:pic>
      <p:pic>
        <p:nvPicPr>
          <p:cNvPr descr="small.png" id="718" name="Google Shape;718;p57"/>
          <p:cNvPicPr preferRelativeResize="0"/>
          <p:nvPr/>
        </p:nvPicPr>
        <p:blipFill>
          <a:blip r:embed="rId4">
            <a:alphaModFix/>
          </a:blip>
          <a:stretch>
            <a:fillRect/>
          </a:stretch>
        </p:blipFill>
        <p:spPr>
          <a:xfrm>
            <a:off x="5493575" y="1959400"/>
            <a:ext cx="722254" cy="676100"/>
          </a:xfrm>
          <a:prstGeom prst="rect">
            <a:avLst/>
          </a:prstGeom>
          <a:noFill/>
          <a:ln>
            <a:noFill/>
          </a:ln>
        </p:spPr>
      </p:pic>
      <p:pic>
        <p:nvPicPr>
          <p:cNvPr descr="smash.png" id="719" name="Google Shape;719;p57"/>
          <p:cNvPicPr preferRelativeResize="0"/>
          <p:nvPr/>
        </p:nvPicPr>
        <p:blipFill>
          <a:blip r:embed="rId5">
            <a:alphaModFix/>
          </a:blip>
          <a:stretch>
            <a:fillRect/>
          </a:stretch>
        </p:blipFill>
        <p:spPr>
          <a:xfrm>
            <a:off x="5493575" y="2771487"/>
            <a:ext cx="793800" cy="837201"/>
          </a:xfrm>
          <a:prstGeom prst="rect">
            <a:avLst/>
          </a:prstGeom>
          <a:noFill/>
          <a:ln>
            <a:noFill/>
          </a:ln>
        </p:spPr>
      </p:pic>
      <p:pic>
        <p:nvPicPr>
          <p:cNvPr descr="clear.png" id="720" name="Google Shape;720;p57"/>
          <p:cNvPicPr preferRelativeResize="0"/>
          <p:nvPr/>
        </p:nvPicPr>
        <p:blipFill>
          <a:blip r:embed="rId6">
            <a:alphaModFix/>
          </a:blip>
          <a:stretch>
            <a:fillRect/>
          </a:stretch>
        </p:blipFill>
        <p:spPr>
          <a:xfrm>
            <a:off x="5603738" y="3677700"/>
            <a:ext cx="573475" cy="676100"/>
          </a:xfrm>
          <a:prstGeom prst="rect">
            <a:avLst/>
          </a:prstGeom>
          <a:noFill/>
          <a:ln>
            <a:noFill/>
          </a:ln>
        </p:spPr>
      </p:pic>
      <p:pic>
        <p:nvPicPr>
          <p:cNvPr descr="drive.png" id="721" name="Google Shape;721;p57"/>
          <p:cNvPicPr preferRelativeResize="0"/>
          <p:nvPr/>
        </p:nvPicPr>
        <p:blipFill>
          <a:blip r:embed="rId7">
            <a:alphaModFix/>
          </a:blip>
          <a:stretch>
            <a:fillRect/>
          </a:stretch>
        </p:blipFill>
        <p:spPr>
          <a:xfrm>
            <a:off x="5427970" y="4422800"/>
            <a:ext cx="925050" cy="616700"/>
          </a:xfrm>
          <a:prstGeom prst="rect">
            <a:avLst/>
          </a:prstGeom>
          <a:noFill/>
          <a:ln>
            <a:noFill/>
          </a:ln>
        </p:spPr>
      </p:pic>
      <p:sp>
        <p:nvSpPr>
          <p:cNvPr id="722" name="Google Shape;722;p57"/>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7"/>
          <p:cNvSpPr/>
          <p:nvPr/>
        </p:nvSpPr>
        <p:spPr>
          <a:xfrm>
            <a:off x="51300" y="2409427"/>
            <a:ext cx="772800" cy="468000"/>
          </a:xfrm>
          <a:prstGeom prst="homePlate">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7"/>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7"/>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7"/>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7"/>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7"/>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7"/>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7"/>
          <p:cNvSpPr txBox="1"/>
          <p:nvPr/>
        </p:nvSpPr>
        <p:spPr>
          <a:xfrm>
            <a:off x="35273" y="2366371"/>
            <a:ext cx="827400" cy="554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程式UI</a:t>
            </a:r>
            <a:endParaRPr b="1" sz="1200">
              <a:solidFill>
                <a:schemeClr val="lt1"/>
              </a:solidFill>
              <a:latin typeface="Lato"/>
              <a:ea typeface="Lato"/>
              <a:cs typeface="Lato"/>
              <a:sym typeface="Lato"/>
            </a:endParaRPr>
          </a:p>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設計</a:t>
            </a:r>
            <a:endParaRPr b="1" sz="1200">
              <a:solidFill>
                <a:schemeClr val="lt1"/>
              </a:solidFill>
              <a:latin typeface="Lato"/>
              <a:ea typeface="Lato"/>
              <a:cs typeface="Lato"/>
              <a:sym typeface="La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sp>
        <p:nvSpPr>
          <p:cNvPr id="735" name="Google Shape;735;p5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姿態辨識</a:t>
            </a:r>
            <a:endParaRPr/>
          </a:p>
        </p:txBody>
      </p:sp>
      <p:sp>
        <p:nvSpPr>
          <p:cNvPr id="736" name="Google Shape;736;p58"/>
          <p:cNvSpPr txBox="1"/>
          <p:nvPr>
            <p:ph idx="1" type="body"/>
          </p:nvPr>
        </p:nvSpPr>
        <p:spPr>
          <a:xfrm>
            <a:off x="82410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TW"/>
              <a:t>        front hand </a:t>
            </a:r>
            <a:r>
              <a:rPr lang="zh-TW"/>
              <a:t>正手                                                           backhand 反手                                              around head 繞頭</a:t>
            </a:r>
            <a:endParaRPr/>
          </a:p>
        </p:txBody>
      </p:sp>
      <p:pic>
        <p:nvPicPr>
          <p:cNvPr id="737" name="Google Shape;737;p58"/>
          <p:cNvPicPr preferRelativeResize="0"/>
          <p:nvPr/>
        </p:nvPicPr>
        <p:blipFill>
          <a:blip r:embed="rId3">
            <a:alphaModFix/>
          </a:blip>
          <a:stretch>
            <a:fillRect/>
          </a:stretch>
        </p:blipFill>
        <p:spPr>
          <a:xfrm>
            <a:off x="1136225" y="2790709"/>
            <a:ext cx="1428750" cy="1486366"/>
          </a:xfrm>
          <a:prstGeom prst="rect">
            <a:avLst/>
          </a:prstGeom>
          <a:noFill/>
          <a:ln>
            <a:noFill/>
          </a:ln>
        </p:spPr>
      </p:pic>
      <p:pic>
        <p:nvPicPr>
          <p:cNvPr id="738" name="Google Shape;738;p58"/>
          <p:cNvPicPr preferRelativeResize="0"/>
          <p:nvPr/>
        </p:nvPicPr>
        <p:blipFill>
          <a:blip r:embed="rId4">
            <a:alphaModFix/>
          </a:blip>
          <a:stretch>
            <a:fillRect/>
          </a:stretch>
        </p:blipFill>
        <p:spPr>
          <a:xfrm>
            <a:off x="4139487" y="2699549"/>
            <a:ext cx="1073975" cy="1668675"/>
          </a:xfrm>
          <a:prstGeom prst="rect">
            <a:avLst/>
          </a:prstGeom>
          <a:noFill/>
          <a:ln>
            <a:noFill/>
          </a:ln>
        </p:spPr>
      </p:pic>
      <p:pic>
        <p:nvPicPr>
          <p:cNvPr id="739" name="Google Shape;739;p58"/>
          <p:cNvPicPr preferRelativeResize="0"/>
          <p:nvPr/>
        </p:nvPicPr>
        <p:blipFill>
          <a:blip r:embed="rId5">
            <a:alphaModFix/>
          </a:blip>
          <a:stretch>
            <a:fillRect/>
          </a:stretch>
        </p:blipFill>
        <p:spPr>
          <a:xfrm>
            <a:off x="6787975" y="2743300"/>
            <a:ext cx="1428750" cy="1581150"/>
          </a:xfrm>
          <a:prstGeom prst="rect">
            <a:avLst/>
          </a:prstGeom>
          <a:noFill/>
          <a:ln>
            <a:noFill/>
          </a:ln>
        </p:spPr>
      </p:pic>
      <p:sp>
        <p:nvSpPr>
          <p:cNvPr id="740" name="Google Shape;740;p58"/>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8"/>
          <p:cNvSpPr/>
          <p:nvPr/>
        </p:nvSpPr>
        <p:spPr>
          <a:xfrm>
            <a:off x="51300" y="2409427"/>
            <a:ext cx="772800" cy="468000"/>
          </a:xfrm>
          <a:prstGeom prst="homePlate">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8"/>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8"/>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8"/>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8"/>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8"/>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8"/>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8"/>
          <p:cNvSpPr txBox="1"/>
          <p:nvPr/>
        </p:nvSpPr>
        <p:spPr>
          <a:xfrm>
            <a:off x="35273" y="2366371"/>
            <a:ext cx="827400" cy="554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程式UI</a:t>
            </a:r>
            <a:endParaRPr b="1" sz="1200">
              <a:solidFill>
                <a:schemeClr val="lt1"/>
              </a:solidFill>
              <a:latin typeface="Lato"/>
              <a:ea typeface="Lato"/>
              <a:cs typeface="Lato"/>
              <a:sym typeface="Lato"/>
            </a:endParaRPr>
          </a:p>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設計</a:t>
            </a:r>
            <a:endParaRPr b="1" sz="1200">
              <a:solidFill>
                <a:schemeClr val="lt1"/>
              </a:solidFill>
              <a:latin typeface="Lato"/>
              <a:ea typeface="Lato"/>
              <a:cs typeface="Lato"/>
              <a:sym typeface="La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5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Output statistical graph</a:t>
            </a:r>
            <a:endParaRPr/>
          </a:p>
        </p:txBody>
      </p:sp>
      <p:pic>
        <p:nvPicPr>
          <p:cNvPr id="754" name="Google Shape;754;p59"/>
          <p:cNvPicPr preferRelativeResize="0"/>
          <p:nvPr/>
        </p:nvPicPr>
        <p:blipFill rotWithShape="1">
          <a:blip r:embed="rId3">
            <a:alphaModFix/>
          </a:blip>
          <a:srcRect b="5239" l="3053" r="0" t="6257"/>
          <a:stretch/>
        </p:blipFill>
        <p:spPr>
          <a:xfrm>
            <a:off x="729450" y="1853850"/>
            <a:ext cx="5244999" cy="3192126"/>
          </a:xfrm>
          <a:prstGeom prst="rect">
            <a:avLst/>
          </a:prstGeom>
          <a:noFill/>
          <a:ln>
            <a:noFill/>
          </a:ln>
        </p:spPr>
      </p:pic>
      <p:pic>
        <p:nvPicPr>
          <p:cNvPr id="755" name="Google Shape;755;p59"/>
          <p:cNvPicPr preferRelativeResize="0"/>
          <p:nvPr/>
        </p:nvPicPr>
        <p:blipFill>
          <a:blip r:embed="rId4">
            <a:alphaModFix/>
          </a:blip>
          <a:stretch>
            <a:fillRect/>
          </a:stretch>
        </p:blipFill>
        <p:spPr>
          <a:xfrm>
            <a:off x="5862900" y="3396550"/>
            <a:ext cx="2199174" cy="1649419"/>
          </a:xfrm>
          <a:prstGeom prst="rect">
            <a:avLst/>
          </a:prstGeom>
          <a:noFill/>
          <a:ln>
            <a:noFill/>
          </a:ln>
        </p:spPr>
      </p:pic>
      <p:pic>
        <p:nvPicPr>
          <p:cNvPr id="756" name="Google Shape;756;p59"/>
          <p:cNvPicPr preferRelativeResize="0"/>
          <p:nvPr/>
        </p:nvPicPr>
        <p:blipFill>
          <a:blip r:embed="rId5">
            <a:alphaModFix/>
          </a:blip>
          <a:stretch>
            <a:fillRect/>
          </a:stretch>
        </p:blipFill>
        <p:spPr>
          <a:xfrm>
            <a:off x="5862899" y="1844687"/>
            <a:ext cx="2199174" cy="1649388"/>
          </a:xfrm>
          <a:prstGeom prst="rect">
            <a:avLst/>
          </a:prstGeom>
          <a:noFill/>
          <a:ln>
            <a:noFill/>
          </a:ln>
        </p:spPr>
      </p:pic>
      <p:sp>
        <p:nvSpPr>
          <p:cNvPr id="757" name="Google Shape;757;p59"/>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9"/>
          <p:cNvSpPr/>
          <p:nvPr/>
        </p:nvSpPr>
        <p:spPr>
          <a:xfrm>
            <a:off x="51300" y="2409427"/>
            <a:ext cx="772800" cy="468000"/>
          </a:xfrm>
          <a:prstGeom prst="homePlate">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9"/>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9"/>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9"/>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9"/>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9"/>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9"/>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9"/>
          <p:cNvSpPr txBox="1"/>
          <p:nvPr/>
        </p:nvSpPr>
        <p:spPr>
          <a:xfrm>
            <a:off x="35273" y="2366371"/>
            <a:ext cx="827400" cy="554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程式UI</a:t>
            </a:r>
            <a:endParaRPr b="1" sz="1200">
              <a:solidFill>
                <a:schemeClr val="lt1"/>
              </a:solidFill>
              <a:latin typeface="Lato"/>
              <a:ea typeface="Lato"/>
              <a:cs typeface="Lato"/>
              <a:sym typeface="Lato"/>
            </a:endParaRPr>
          </a:p>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設計</a:t>
            </a:r>
            <a:endParaRPr b="1" sz="1200">
              <a:solidFill>
                <a:schemeClr val="lt1"/>
              </a:solidFill>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6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BUILD A DOCKER IMAGE </a:t>
            </a:r>
            <a:endParaRPr/>
          </a:p>
        </p:txBody>
      </p:sp>
      <p:sp>
        <p:nvSpPr>
          <p:cNvPr id="771" name="Google Shape;771;p60"/>
          <p:cNvSpPr txBox="1"/>
          <p:nvPr>
            <p:ph idx="1" type="body"/>
          </p:nvPr>
        </p:nvSpPr>
        <p:spPr>
          <a:xfrm>
            <a:off x="729450" y="2270550"/>
            <a:ext cx="7688700" cy="231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TW" sz="2000"/>
              <a:t>WHY DOCKER ? </a:t>
            </a:r>
            <a:endParaRPr sz="1600">
              <a:solidFill>
                <a:srgbClr val="292929"/>
              </a:solidFill>
              <a:highlight>
                <a:srgbClr val="FFFFFF"/>
              </a:highlight>
              <a:latin typeface="Georgia"/>
              <a:ea typeface="Georgia"/>
              <a:cs typeface="Georgia"/>
              <a:sym typeface="Georgia"/>
            </a:endParaRPr>
          </a:p>
          <a:p>
            <a:pPr indent="-330200" lvl="0" marL="457200" rtl="0" algn="l">
              <a:spcBef>
                <a:spcPts val="1600"/>
              </a:spcBef>
              <a:spcAft>
                <a:spcPts val="0"/>
              </a:spcAft>
              <a:buClr>
                <a:srgbClr val="292929"/>
              </a:buClr>
              <a:buSzPts val="1600"/>
              <a:buFont typeface="Georgia"/>
              <a:buAutoNum type="arabicPeriod"/>
            </a:pPr>
            <a:r>
              <a:rPr lang="zh-TW" sz="1600">
                <a:solidFill>
                  <a:srgbClr val="292929"/>
                </a:solidFill>
                <a:highlight>
                  <a:srgbClr val="FFFFFF"/>
                </a:highlight>
                <a:latin typeface="Georgia"/>
                <a:ea typeface="Georgia"/>
                <a:cs typeface="Georgia"/>
                <a:sym typeface="Georgia"/>
              </a:rPr>
              <a:t>Instant start of the program </a:t>
            </a:r>
            <a:endParaRPr sz="1600">
              <a:solidFill>
                <a:srgbClr val="292929"/>
              </a:solidFill>
              <a:highlight>
                <a:srgbClr val="FFFFFF"/>
              </a:highlight>
              <a:latin typeface="Georgia"/>
              <a:ea typeface="Georgia"/>
              <a:cs typeface="Georgia"/>
              <a:sym typeface="Georgia"/>
            </a:endParaRPr>
          </a:p>
          <a:p>
            <a:pPr indent="-330200" lvl="0" marL="457200" rtl="0" algn="l">
              <a:spcBef>
                <a:spcPts val="0"/>
              </a:spcBef>
              <a:spcAft>
                <a:spcPts val="0"/>
              </a:spcAft>
              <a:buClr>
                <a:srgbClr val="292929"/>
              </a:buClr>
              <a:buSzPts val="1600"/>
              <a:buFont typeface="Georgia"/>
              <a:buAutoNum type="arabicPeriod"/>
            </a:pPr>
            <a:r>
              <a:rPr lang="zh-TW" sz="1600">
                <a:solidFill>
                  <a:srgbClr val="292929"/>
                </a:solidFill>
                <a:highlight>
                  <a:srgbClr val="FFFFFF"/>
                </a:highlight>
                <a:latin typeface="Georgia"/>
                <a:ea typeface="Georgia"/>
                <a:cs typeface="Georgia"/>
                <a:sym typeface="Georgia"/>
              </a:rPr>
              <a:t>Run container image anywhere </a:t>
            </a:r>
            <a:r>
              <a:rPr lang="zh-TW" sz="1600">
                <a:solidFill>
                  <a:srgbClr val="292929"/>
                </a:solidFill>
                <a:highlight>
                  <a:srgbClr val="FFFFFF"/>
                </a:highlight>
                <a:latin typeface="Georgia"/>
                <a:ea typeface="Georgia"/>
                <a:cs typeface="Georgia"/>
                <a:sym typeface="Georgia"/>
              </a:rPr>
              <a:t>without worrying about the environment</a:t>
            </a:r>
            <a:endParaRPr sz="1600">
              <a:solidFill>
                <a:srgbClr val="292929"/>
              </a:solidFill>
              <a:highlight>
                <a:srgbClr val="FFFFFF"/>
              </a:highlight>
              <a:latin typeface="Georgia"/>
              <a:ea typeface="Georgia"/>
              <a:cs typeface="Georgia"/>
              <a:sym typeface="Georgia"/>
            </a:endParaRPr>
          </a:p>
          <a:p>
            <a:pPr indent="-330200" lvl="0" marL="457200" rtl="0" algn="l">
              <a:spcBef>
                <a:spcPts val="0"/>
              </a:spcBef>
              <a:spcAft>
                <a:spcPts val="0"/>
              </a:spcAft>
              <a:buClr>
                <a:srgbClr val="292929"/>
              </a:buClr>
              <a:buSzPts val="1600"/>
              <a:buFont typeface="Georgia"/>
              <a:buAutoNum type="arabicPeriod"/>
            </a:pPr>
            <a:r>
              <a:rPr lang="zh-TW" sz="1600">
                <a:solidFill>
                  <a:srgbClr val="292929"/>
                </a:solidFill>
                <a:highlight>
                  <a:srgbClr val="FFFFFF"/>
                </a:highlight>
                <a:latin typeface="Georgia"/>
                <a:ea typeface="Georgia"/>
                <a:cs typeface="Georgia"/>
                <a:sym typeface="Georgia"/>
              </a:rPr>
              <a:t>Utilize GPU resource to accelerate programs</a:t>
            </a:r>
            <a:endParaRPr sz="1600">
              <a:solidFill>
                <a:srgbClr val="292929"/>
              </a:solidFill>
              <a:highlight>
                <a:srgbClr val="FFFFFF"/>
              </a:highlight>
              <a:latin typeface="Georgia"/>
              <a:ea typeface="Georgia"/>
              <a:cs typeface="Georgia"/>
              <a:sym typeface="Georgia"/>
            </a:endParaRPr>
          </a:p>
        </p:txBody>
      </p:sp>
      <p:pic>
        <p:nvPicPr>
          <p:cNvPr descr="Docker 基礎教學與介紹101. 何謂容器虛擬化、介紹Docker 三元素、手把手建立Docker… | by Cheng-Wei Hu |  胡程維| Medium" id="772" name="Google Shape;772;p60"/>
          <p:cNvPicPr preferRelativeResize="0"/>
          <p:nvPr/>
        </p:nvPicPr>
        <p:blipFill>
          <a:blip r:embed="rId3">
            <a:alphaModFix/>
          </a:blip>
          <a:stretch>
            <a:fillRect/>
          </a:stretch>
        </p:blipFill>
        <p:spPr>
          <a:xfrm>
            <a:off x="5804713" y="729000"/>
            <a:ext cx="2009775" cy="1714500"/>
          </a:xfrm>
          <a:prstGeom prst="rect">
            <a:avLst/>
          </a:prstGeom>
          <a:noFill/>
          <a:ln>
            <a:noFill/>
          </a:ln>
        </p:spPr>
      </p:pic>
      <p:sp>
        <p:nvSpPr>
          <p:cNvPr id="773" name="Google Shape;773;p60"/>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0"/>
          <p:cNvSpPr/>
          <p:nvPr/>
        </p:nvSpPr>
        <p:spPr>
          <a:xfrm>
            <a:off x="51300" y="2409427"/>
            <a:ext cx="772800" cy="468000"/>
          </a:xfrm>
          <a:prstGeom prst="homePlate">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0"/>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0"/>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0"/>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0"/>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0"/>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0"/>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0"/>
          <p:cNvSpPr txBox="1"/>
          <p:nvPr/>
        </p:nvSpPr>
        <p:spPr>
          <a:xfrm>
            <a:off x="35273" y="2366371"/>
            <a:ext cx="827400" cy="554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程式UI</a:t>
            </a:r>
            <a:endParaRPr b="1" sz="1200">
              <a:solidFill>
                <a:schemeClr val="lt1"/>
              </a:solidFill>
              <a:latin typeface="Lato"/>
              <a:ea typeface="Lato"/>
              <a:cs typeface="Lato"/>
              <a:sym typeface="Lato"/>
            </a:endParaRPr>
          </a:p>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設計</a:t>
            </a:r>
            <a:endParaRPr b="1" sz="1200">
              <a:solidFill>
                <a:schemeClr val="lt1"/>
              </a:solidFill>
              <a:latin typeface="Lato"/>
              <a:ea typeface="Lato"/>
              <a:cs typeface="Lato"/>
              <a:sym typeface="La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6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DOCKER FILE</a:t>
            </a:r>
            <a:endParaRPr/>
          </a:p>
        </p:txBody>
      </p:sp>
      <p:sp>
        <p:nvSpPr>
          <p:cNvPr id="787" name="Google Shape;787;p61"/>
          <p:cNvSpPr txBox="1"/>
          <p:nvPr>
            <p:ph idx="1" type="body"/>
          </p:nvPr>
        </p:nvSpPr>
        <p:spPr>
          <a:xfrm>
            <a:off x="729450" y="2078875"/>
            <a:ext cx="3904200" cy="2261100"/>
          </a:xfrm>
          <a:prstGeom prst="rect">
            <a:avLst/>
          </a:prstGeom>
        </p:spPr>
        <p:txBody>
          <a:bodyPr anchorCtr="0" anchor="t" bIns="91425" lIns="91425" spcFirstLastPara="1" rIns="91425" wrap="square" tIns="91425">
            <a:noAutofit/>
          </a:bodyPr>
          <a:lstStyle/>
          <a:p>
            <a:pPr indent="-330200" lvl="0" marL="457200" rtl="0" algn="l">
              <a:lnSpc>
                <a:spcPct val="200000"/>
              </a:lnSpc>
              <a:spcBef>
                <a:spcPts val="1400"/>
              </a:spcBef>
              <a:spcAft>
                <a:spcPts val="0"/>
              </a:spcAft>
              <a:buSzPts val="1600"/>
              <a:buFont typeface="Georgia"/>
              <a:buChar char="-"/>
            </a:pPr>
            <a:r>
              <a:rPr lang="zh-TW" sz="1600">
                <a:solidFill>
                  <a:srgbClr val="292929"/>
                </a:solidFill>
                <a:highlight>
                  <a:srgbClr val="FFFFFF"/>
                </a:highlight>
                <a:latin typeface="Georgia"/>
                <a:ea typeface="Georgia"/>
                <a:cs typeface="Georgia"/>
                <a:sym typeface="Georgia"/>
              </a:rPr>
              <a:t>A Dockerfile is a text configuration file written using a special syntax</a:t>
            </a:r>
            <a:endParaRPr sz="1600">
              <a:solidFill>
                <a:srgbClr val="292929"/>
              </a:solidFill>
              <a:highlight>
                <a:srgbClr val="FFFFFF"/>
              </a:highlight>
              <a:latin typeface="Georgia"/>
              <a:ea typeface="Georgia"/>
              <a:cs typeface="Georgia"/>
              <a:sym typeface="Georgia"/>
            </a:endParaRPr>
          </a:p>
          <a:p>
            <a:pPr indent="-330200" lvl="0" marL="457200" rtl="0" algn="l">
              <a:lnSpc>
                <a:spcPct val="200000"/>
              </a:lnSpc>
              <a:spcBef>
                <a:spcPts val="0"/>
              </a:spcBef>
              <a:spcAft>
                <a:spcPts val="0"/>
              </a:spcAft>
              <a:buClr>
                <a:srgbClr val="292929"/>
              </a:buClr>
              <a:buSzPts val="1600"/>
              <a:buFont typeface="Georgia"/>
              <a:buChar char="-"/>
            </a:pPr>
            <a:r>
              <a:rPr lang="zh-TW" sz="1600">
                <a:solidFill>
                  <a:srgbClr val="292929"/>
                </a:solidFill>
                <a:highlight>
                  <a:srgbClr val="FFFFFF"/>
                </a:highlight>
                <a:latin typeface="Georgia"/>
                <a:ea typeface="Georgia"/>
                <a:cs typeface="Georgia"/>
                <a:sym typeface="Georgia"/>
              </a:rPr>
              <a:t>Everyone can build docker images by using docker file</a:t>
            </a:r>
            <a:endParaRPr sz="1600">
              <a:solidFill>
                <a:srgbClr val="292929"/>
              </a:solidFill>
              <a:highlight>
                <a:srgbClr val="FFFFFF"/>
              </a:highlight>
              <a:latin typeface="Georgia"/>
              <a:ea typeface="Georgia"/>
              <a:cs typeface="Georgia"/>
              <a:sym typeface="Georgia"/>
            </a:endParaRPr>
          </a:p>
          <a:p>
            <a:pPr indent="0" lvl="0" marL="0" rtl="0" algn="l">
              <a:spcBef>
                <a:spcPts val="0"/>
              </a:spcBef>
              <a:spcAft>
                <a:spcPts val="1600"/>
              </a:spcAft>
              <a:buNone/>
            </a:pPr>
            <a:r>
              <a:t/>
            </a:r>
            <a:endParaRPr/>
          </a:p>
        </p:txBody>
      </p:sp>
      <p:pic>
        <p:nvPicPr>
          <p:cNvPr id="788" name="Google Shape;788;p61"/>
          <p:cNvPicPr preferRelativeResize="0"/>
          <p:nvPr/>
        </p:nvPicPr>
        <p:blipFill>
          <a:blip r:embed="rId3">
            <a:alphaModFix/>
          </a:blip>
          <a:stretch>
            <a:fillRect/>
          </a:stretch>
        </p:blipFill>
        <p:spPr>
          <a:xfrm>
            <a:off x="4722750" y="1702925"/>
            <a:ext cx="4175374" cy="2764475"/>
          </a:xfrm>
          <a:prstGeom prst="rect">
            <a:avLst/>
          </a:prstGeom>
          <a:noFill/>
          <a:ln>
            <a:noFill/>
          </a:ln>
        </p:spPr>
      </p:pic>
      <p:sp>
        <p:nvSpPr>
          <p:cNvPr id="789" name="Google Shape;789;p61"/>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1"/>
          <p:cNvSpPr/>
          <p:nvPr/>
        </p:nvSpPr>
        <p:spPr>
          <a:xfrm>
            <a:off x="51300" y="2409427"/>
            <a:ext cx="772800" cy="468000"/>
          </a:xfrm>
          <a:prstGeom prst="homePlate">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1"/>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1"/>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1"/>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61"/>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1"/>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61"/>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1"/>
          <p:cNvSpPr txBox="1"/>
          <p:nvPr/>
        </p:nvSpPr>
        <p:spPr>
          <a:xfrm>
            <a:off x="35273" y="2366371"/>
            <a:ext cx="827400" cy="554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程式UI</a:t>
            </a:r>
            <a:endParaRPr b="1" sz="1200">
              <a:solidFill>
                <a:schemeClr val="lt1"/>
              </a:solidFill>
              <a:latin typeface="Lato"/>
              <a:ea typeface="Lato"/>
              <a:cs typeface="Lato"/>
              <a:sym typeface="Lato"/>
            </a:endParaRPr>
          </a:p>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設計</a:t>
            </a:r>
            <a:endParaRPr b="1" sz="1200">
              <a:solidFill>
                <a:schemeClr val="lt1"/>
              </a:solidFill>
              <a:latin typeface="Lato"/>
              <a:ea typeface="Lato"/>
              <a:cs typeface="Lato"/>
              <a:sym typeface="Lat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 name="Shape 801"/>
        <p:cNvGrpSpPr/>
        <p:nvPr/>
      </p:nvGrpSpPr>
      <p:grpSpPr>
        <a:xfrm>
          <a:off x="0" y="0"/>
          <a:ext cx="0" cy="0"/>
          <a:chOff x="0" y="0"/>
          <a:chExt cx="0" cy="0"/>
        </a:xfrm>
      </p:grpSpPr>
      <p:sp>
        <p:nvSpPr>
          <p:cNvPr id="802" name="Google Shape;802;p6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HOW TO USE DOCKER TO RUN OUR PROGRAM</a:t>
            </a:r>
            <a:endParaRPr/>
          </a:p>
        </p:txBody>
      </p:sp>
      <p:sp>
        <p:nvSpPr>
          <p:cNvPr id="803" name="Google Shape;803;p6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zh-TW" sz="1800"/>
              <a:t>download the image  :      </a:t>
            </a:r>
            <a:r>
              <a:rPr lang="zh-TW" sz="1800">
                <a:solidFill>
                  <a:srgbClr val="DFDFDF"/>
                </a:solidFill>
                <a:highlight>
                  <a:srgbClr val="1E1E1E"/>
                </a:highlight>
                <a:latin typeface="Courier New"/>
                <a:ea typeface="Courier New"/>
                <a:cs typeface="Courier New"/>
                <a:sym typeface="Courier New"/>
              </a:rPr>
              <a:t>docker pull chentzj/open_pose:01</a:t>
            </a:r>
            <a:endParaRPr sz="1800"/>
          </a:p>
          <a:p>
            <a:pPr indent="-342900" lvl="0" marL="457200" rtl="0" algn="l">
              <a:spcBef>
                <a:spcPts val="0"/>
              </a:spcBef>
              <a:spcAft>
                <a:spcPts val="0"/>
              </a:spcAft>
              <a:buSzPts val="1800"/>
              <a:buAutoNum type="arabicPeriod"/>
            </a:pPr>
            <a:r>
              <a:rPr lang="zh-TW" sz="1800"/>
              <a:t>update git branch     :   </a:t>
            </a:r>
            <a:r>
              <a:rPr lang="zh-TW" sz="1800">
                <a:solidFill>
                  <a:srgbClr val="DFDFDF"/>
                </a:solidFill>
                <a:highlight>
                  <a:srgbClr val="1E1E1E"/>
                </a:highlight>
                <a:latin typeface="Courier New"/>
                <a:ea typeface="Courier New"/>
                <a:cs typeface="Courier New"/>
                <a:sym typeface="Courier New"/>
              </a:rPr>
              <a:t>cd Final_File || git pull origin next</a:t>
            </a:r>
            <a:endParaRPr sz="1800"/>
          </a:p>
          <a:p>
            <a:pPr indent="-342900" lvl="0" marL="457200" rtl="0" algn="l">
              <a:spcBef>
                <a:spcPts val="0"/>
              </a:spcBef>
              <a:spcAft>
                <a:spcPts val="0"/>
              </a:spcAft>
              <a:buSzPts val="1800"/>
              <a:buAutoNum type="arabicPeriod"/>
            </a:pPr>
            <a:r>
              <a:rPr lang="zh-TW" sz="1800"/>
              <a:t>run the program    :    </a:t>
            </a:r>
            <a:r>
              <a:rPr lang="zh-TW" sz="1800">
                <a:solidFill>
                  <a:srgbClr val="DFDFDF"/>
                </a:solidFill>
                <a:highlight>
                  <a:srgbClr val="1E1E1E"/>
                </a:highlight>
                <a:latin typeface="Courier New"/>
                <a:ea typeface="Courier New"/>
                <a:cs typeface="Courier New"/>
                <a:sym typeface="Courier New"/>
              </a:rPr>
              <a:t>python3 final.py</a:t>
            </a:r>
            <a:endParaRPr sz="1800"/>
          </a:p>
          <a:p>
            <a:pPr indent="0" lvl="0" marL="0" rtl="0" algn="l">
              <a:spcBef>
                <a:spcPts val="1600"/>
              </a:spcBef>
              <a:spcAft>
                <a:spcPts val="1600"/>
              </a:spcAft>
              <a:buNone/>
            </a:pPr>
            <a:r>
              <a:t/>
            </a:r>
            <a:endParaRPr sz="1800"/>
          </a:p>
        </p:txBody>
      </p:sp>
      <p:sp>
        <p:nvSpPr>
          <p:cNvPr id="804" name="Google Shape;804;p62"/>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62"/>
          <p:cNvSpPr/>
          <p:nvPr/>
        </p:nvSpPr>
        <p:spPr>
          <a:xfrm>
            <a:off x="51300" y="2409427"/>
            <a:ext cx="772800" cy="468000"/>
          </a:xfrm>
          <a:prstGeom prst="homePlate">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62"/>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62"/>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62"/>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62"/>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2"/>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2"/>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2"/>
          <p:cNvSpPr txBox="1"/>
          <p:nvPr/>
        </p:nvSpPr>
        <p:spPr>
          <a:xfrm>
            <a:off x="35273" y="2366371"/>
            <a:ext cx="827400" cy="554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程式UI</a:t>
            </a:r>
            <a:endParaRPr b="1" sz="1200">
              <a:solidFill>
                <a:schemeClr val="lt1"/>
              </a:solidFill>
              <a:latin typeface="Lato"/>
              <a:ea typeface="Lato"/>
              <a:cs typeface="Lato"/>
              <a:sym typeface="Lato"/>
            </a:endParaRPr>
          </a:p>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設計</a:t>
            </a:r>
            <a:endParaRPr b="1" sz="1200">
              <a:solidFill>
                <a:schemeClr val="lt1"/>
              </a:solidFill>
              <a:latin typeface="Lato"/>
              <a:ea typeface="Lato"/>
              <a:cs typeface="Lato"/>
              <a:sym typeface="Lat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63"/>
          <p:cNvSpPr txBox="1"/>
          <p:nvPr>
            <p:ph idx="4294967295" type="title"/>
          </p:nvPr>
        </p:nvSpPr>
        <p:spPr>
          <a:xfrm>
            <a:off x="727800" y="2036550"/>
            <a:ext cx="7688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TW" sz="4000"/>
              <a:t>DEMO</a:t>
            </a:r>
            <a:endParaRPr sz="4000"/>
          </a:p>
        </p:txBody>
      </p:sp>
      <p:sp>
        <p:nvSpPr>
          <p:cNvPr id="818" name="Google Shape;818;p63"/>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63"/>
          <p:cNvSpPr/>
          <p:nvPr/>
        </p:nvSpPr>
        <p:spPr>
          <a:xfrm>
            <a:off x="51300" y="2409427"/>
            <a:ext cx="772800" cy="468000"/>
          </a:xfrm>
          <a:prstGeom prst="homePlate">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63"/>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63"/>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63"/>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63"/>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63"/>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63"/>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63"/>
          <p:cNvSpPr txBox="1"/>
          <p:nvPr/>
        </p:nvSpPr>
        <p:spPr>
          <a:xfrm>
            <a:off x="35273" y="2366371"/>
            <a:ext cx="827400" cy="554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程式UI</a:t>
            </a:r>
            <a:endParaRPr b="1" sz="1200">
              <a:solidFill>
                <a:schemeClr val="lt1"/>
              </a:solidFill>
              <a:latin typeface="Lato"/>
              <a:ea typeface="Lato"/>
              <a:cs typeface="Lato"/>
              <a:sym typeface="Lato"/>
            </a:endParaRPr>
          </a:p>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設計</a:t>
            </a:r>
            <a:endParaRPr b="1" sz="12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pic>
        <p:nvPicPr>
          <p:cNvPr id="216" name="Google Shape;216;p28"/>
          <p:cNvPicPr preferRelativeResize="0"/>
          <p:nvPr/>
        </p:nvPicPr>
        <p:blipFill>
          <a:blip r:embed="rId3">
            <a:alphaModFix/>
          </a:blip>
          <a:stretch>
            <a:fillRect/>
          </a:stretch>
        </p:blipFill>
        <p:spPr>
          <a:xfrm>
            <a:off x="4034375" y="1762288"/>
            <a:ext cx="5062751" cy="2996064"/>
          </a:xfrm>
          <a:prstGeom prst="rect">
            <a:avLst/>
          </a:prstGeom>
          <a:noFill/>
          <a:ln>
            <a:noFill/>
          </a:ln>
          <a:effectLst>
            <a:reflection blurRad="0" dir="5400000" dist="38100" endA="0" endPos="30000" fadeDir="5400012" kx="0" rotWithShape="0" algn="bl" stPos="0" sy="-100000" ky="0"/>
          </a:effectLst>
        </p:spPr>
      </p:pic>
      <p:sp>
        <p:nvSpPr>
          <p:cNvPr id="217" name="Google Shape;217;p28"/>
          <p:cNvSpPr txBox="1"/>
          <p:nvPr>
            <p:ph type="title"/>
          </p:nvPr>
        </p:nvSpPr>
        <p:spPr>
          <a:xfrm>
            <a:off x="729450" y="11830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電腦科學 + X</a:t>
            </a:r>
            <a:endParaRPr/>
          </a:p>
        </p:txBody>
      </p:sp>
      <p:pic>
        <p:nvPicPr>
          <p:cNvPr id="218" name="Google Shape;218;p28"/>
          <p:cNvPicPr preferRelativeResize="0"/>
          <p:nvPr/>
        </p:nvPicPr>
        <p:blipFill>
          <a:blip r:embed="rId4">
            <a:alphaModFix/>
          </a:blip>
          <a:stretch>
            <a:fillRect/>
          </a:stretch>
        </p:blipFill>
        <p:spPr>
          <a:xfrm>
            <a:off x="671250" y="1762300"/>
            <a:ext cx="3269069" cy="3120475"/>
          </a:xfrm>
          <a:prstGeom prst="rect">
            <a:avLst/>
          </a:prstGeom>
          <a:noFill/>
          <a:ln>
            <a:noFill/>
          </a:ln>
        </p:spPr>
      </p:pic>
      <p:sp>
        <p:nvSpPr>
          <p:cNvPr id="219" name="Google Shape;219;p28"/>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8"/>
          <p:cNvSpPr/>
          <p:nvPr/>
        </p:nvSpPr>
        <p:spPr>
          <a:xfrm>
            <a:off x="54575" y="536252"/>
            <a:ext cx="772800" cy="468000"/>
          </a:xfrm>
          <a:prstGeom prst="homePlate">
            <a:avLst>
              <a:gd fmla="val 50000" name="adj"/>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8"/>
          <p:cNvSpPr txBox="1"/>
          <p:nvPr/>
        </p:nvSpPr>
        <p:spPr>
          <a:xfrm>
            <a:off x="-6049" y="505158"/>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動機與</a:t>
            </a:r>
            <a:endParaRPr b="1" sz="1100">
              <a:solidFill>
                <a:schemeClr val="lt1"/>
              </a:solidFill>
              <a:latin typeface="Lato"/>
              <a:ea typeface="Lato"/>
              <a:cs typeface="Lato"/>
              <a:sym typeface="Lato"/>
            </a:endParaRPr>
          </a:p>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問題描述</a:t>
            </a:r>
            <a:endParaRPr b="1" sz="1100">
              <a:solidFill>
                <a:schemeClr val="lt1"/>
              </a:solidFill>
              <a:latin typeface="Lato"/>
              <a:ea typeface="Lato"/>
              <a:cs typeface="Lato"/>
              <a:sym typeface="Lato"/>
            </a:endParaRPr>
          </a:p>
        </p:txBody>
      </p:sp>
      <p:sp>
        <p:nvSpPr>
          <p:cNvPr id="222" name="Google Shape;222;p28"/>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8"/>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64"/>
          <p:cNvSpPr txBox="1"/>
          <p:nvPr>
            <p:ph idx="4294967295" type="title"/>
          </p:nvPr>
        </p:nvSpPr>
        <p:spPr>
          <a:xfrm>
            <a:off x="727800" y="2036550"/>
            <a:ext cx="7688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TW" sz="4000"/>
              <a:t>成效分析</a:t>
            </a:r>
            <a:endParaRPr sz="4000"/>
          </a:p>
        </p:txBody>
      </p:sp>
      <p:sp>
        <p:nvSpPr>
          <p:cNvPr id="832" name="Google Shape;832;p64"/>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64"/>
          <p:cNvSpPr/>
          <p:nvPr/>
        </p:nvSpPr>
        <p:spPr>
          <a:xfrm>
            <a:off x="51300" y="3026327"/>
            <a:ext cx="772800" cy="468000"/>
          </a:xfrm>
          <a:prstGeom prst="homePlate">
            <a:avLst>
              <a:gd fmla="val 50000" name="adj"/>
            </a:avLst>
          </a:prstGeom>
          <a:solidFill>
            <a:srgbClr val="A2C4C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64"/>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4"/>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64"/>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64"/>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64"/>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64"/>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64"/>
          <p:cNvSpPr txBox="1"/>
          <p:nvPr/>
        </p:nvSpPr>
        <p:spPr>
          <a:xfrm>
            <a:off x="-9726" y="3075175"/>
            <a:ext cx="917400" cy="369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成效分析</a:t>
            </a:r>
            <a:endParaRPr b="1" sz="1200">
              <a:solidFill>
                <a:schemeClr val="lt1"/>
              </a:solidFill>
              <a:latin typeface="Lato"/>
              <a:ea typeface="Lato"/>
              <a:cs typeface="Lato"/>
              <a:sym typeface="Lat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6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擊球點切割</a:t>
            </a:r>
            <a:endParaRPr/>
          </a:p>
        </p:txBody>
      </p:sp>
      <p:sp>
        <p:nvSpPr>
          <p:cNvPr id="846" name="Google Shape;846;p65"/>
          <p:cNvSpPr/>
          <p:nvPr/>
        </p:nvSpPr>
        <p:spPr>
          <a:xfrm>
            <a:off x="1531100" y="3952625"/>
            <a:ext cx="6010500" cy="9645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65"/>
          <p:cNvSpPr txBox="1"/>
          <p:nvPr/>
        </p:nvSpPr>
        <p:spPr>
          <a:xfrm>
            <a:off x="1642546" y="4050134"/>
            <a:ext cx="5787600" cy="769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zh-TW">
                <a:latin typeface="Lato"/>
                <a:ea typeface="Lato"/>
                <a:cs typeface="Lato"/>
                <a:sym typeface="Lato"/>
              </a:rPr>
              <a:t>資料為一整場球賽共兩盤比賽的統計，共有22297筆frame數，誤差容許範圍為±3個frame</a:t>
            </a:r>
            <a:endParaRPr>
              <a:latin typeface="Lato"/>
              <a:ea typeface="Lato"/>
              <a:cs typeface="Lato"/>
              <a:sym typeface="Lato"/>
            </a:endParaRPr>
          </a:p>
        </p:txBody>
      </p:sp>
      <p:pic>
        <p:nvPicPr>
          <p:cNvPr id="848" name="Google Shape;848;p65"/>
          <p:cNvPicPr preferRelativeResize="0"/>
          <p:nvPr/>
        </p:nvPicPr>
        <p:blipFill rotWithShape="1">
          <a:blip r:embed="rId3">
            <a:alphaModFix/>
          </a:blip>
          <a:srcRect b="0" l="0" r="10714" t="0"/>
          <a:stretch/>
        </p:blipFill>
        <p:spPr>
          <a:xfrm>
            <a:off x="2911600" y="387338"/>
            <a:ext cx="5787725" cy="3278375"/>
          </a:xfrm>
          <a:prstGeom prst="rect">
            <a:avLst/>
          </a:prstGeom>
          <a:noFill/>
          <a:ln>
            <a:noFill/>
          </a:ln>
          <a:effectLst>
            <a:outerShdw blurRad="57150" rotWithShape="0" algn="bl" dir="5400000" dist="19050">
              <a:srgbClr val="000000">
                <a:alpha val="50000"/>
              </a:srgbClr>
            </a:outerShdw>
          </a:effectLst>
        </p:spPr>
      </p:pic>
      <p:sp>
        <p:nvSpPr>
          <p:cNvPr id="849" name="Google Shape;849;p65"/>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65"/>
          <p:cNvSpPr/>
          <p:nvPr/>
        </p:nvSpPr>
        <p:spPr>
          <a:xfrm>
            <a:off x="51300" y="3026327"/>
            <a:ext cx="772800" cy="468000"/>
          </a:xfrm>
          <a:prstGeom prst="homePlate">
            <a:avLst>
              <a:gd fmla="val 50000" name="adj"/>
            </a:avLst>
          </a:prstGeom>
          <a:solidFill>
            <a:srgbClr val="A2C4C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5"/>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65"/>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65"/>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5"/>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65"/>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65"/>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65"/>
          <p:cNvSpPr txBox="1"/>
          <p:nvPr/>
        </p:nvSpPr>
        <p:spPr>
          <a:xfrm>
            <a:off x="-9726" y="3075175"/>
            <a:ext cx="917400" cy="369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成效分析</a:t>
            </a:r>
            <a:endParaRPr b="1" sz="1200">
              <a:solidFill>
                <a:schemeClr val="lt1"/>
              </a:solidFill>
              <a:latin typeface="Lato"/>
              <a:ea typeface="Lato"/>
              <a:cs typeface="Lato"/>
              <a:sym typeface="Lat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 name="Shape 861"/>
        <p:cNvGrpSpPr/>
        <p:nvPr/>
      </p:nvGrpSpPr>
      <p:grpSpPr>
        <a:xfrm>
          <a:off x="0" y="0"/>
          <a:ext cx="0" cy="0"/>
          <a:chOff x="0" y="0"/>
          <a:chExt cx="0" cy="0"/>
        </a:xfrm>
      </p:grpSpPr>
      <p:sp>
        <p:nvSpPr>
          <p:cNvPr id="862" name="Google Shape;862;p6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球種辨識</a:t>
            </a:r>
            <a:endParaRPr/>
          </a:p>
        </p:txBody>
      </p:sp>
      <p:pic>
        <p:nvPicPr>
          <p:cNvPr id="863" name="Google Shape;863;p66"/>
          <p:cNvPicPr preferRelativeResize="0"/>
          <p:nvPr/>
        </p:nvPicPr>
        <p:blipFill>
          <a:blip r:embed="rId3">
            <a:alphaModFix/>
          </a:blip>
          <a:stretch>
            <a:fillRect/>
          </a:stretch>
        </p:blipFill>
        <p:spPr>
          <a:xfrm>
            <a:off x="5482200" y="2018700"/>
            <a:ext cx="3371850" cy="2286000"/>
          </a:xfrm>
          <a:prstGeom prst="rect">
            <a:avLst/>
          </a:prstGeom>
          <a:noFill/>
          <a:ln>
            <a:noFill/>
          </a:ln>
        </p:spPr>
      </p:pic>
      <p:sp>
        <p:nvSpPr>
          <p:cNvPr id="864" name="Google Shape;864;p66"/>
          <p:cNvSpPr txBox="1"/>
          <p:nvPr/>
        </p:nvSpPr>
        <p:spPr>
          <a:xfrm>
            <a:off x="1021500" y="2390700"/>
            <a:ext cx="4346700" cy="1708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zh-TW" sz="1800">
                <a:latin typeface="Lato"/>
                <a:ea typeface="Lato"/>
                <a:cs typeface="Lato"/>
                <a:sym typeface="Lato"/>
              </a:rPr>
              <a:t>以 frame 的個數判斷準確度</a:t>
            </a:r>
            <a:endParaRPr sz="1800">
              <a:latin typeface="Lato"/>
              <a:ea typeface="Lato"/>
              <a:cs typeface="Lato"/>
              <a:sym typeface="Lato"/>
            </a:endParaRPr>
          </a:p>
          <a:p>
            <a:pPr indent="0" lvl="0" marL="0" rtl="0" algn="l">
              <a:lnSpc>
                <a:spcPct val="150000"/>
              </a:lnSpc>
              <a:spcBef>
                <a:spcPts val="0"/>
              </a:spcBef>
              <a:spcAft>
                <a:spcPts val="0"/>
              </a:spcAft>
              <a:buNone/>
            </a:pPr>
            <a:r>
              <a:rPr lang="zh-TW" sz="1800">
                <a:latin typeface="Lato"/>
                <a:ea typeface="Lato"/>
                <a:cs typeface="Lato"/>
                <a:sym typeface="Lato"/>
              </a:rPr>
              <a:t>由左到右分別是小球、高球、殺球、平球</a:t>
            </a:r>
            <a:endParaRPr sz="1800">
              <a:latin typeface="Lato"/>
              <a:ea typeface="Lato"/>
              <a:cs typeface="Lato"/>
              <a:sym typeface="Lato"/>
            </a:endParaRPr>
          </a:p>
          <a:p>
            <a:pPr indent="0" lvl="0" marL="0" rtl="0" algn="l">
              <a:lnSpc>
                <a:spcPct val="150000"/>
              </a:lnSpc>
              <a:spcBef>
                <a:spcPts val="0"/>
              </a:spcBef>
              <a:spcAft>
                <a:spcPts val="0"/>
              </a:spcAft>
              <a:buNone/>
            </a:pPr>
            <a:r>
              <a:rPr lang="zh-TW" sz="1800">
                <a:latin typeface="Lato"/>
                <a:ea typeface="Lato"/>
                <a:cs typeface="Lato"/>
                <a:sym typeface="Lato"/>
              </a:rPr>
              <a:t>可以發現殺球及平球效果較差</a:t>
            </a:r>
            <a:endParaRPr sz="1800">
              <a:latin typeface="Lato"/>
              <a:ea typeface="Lato"/>
              <a:cs typeface="Lato"/>
              <a:sym typeface="Lato"/>
            </a:endParaRPr>
          </a:p>
          <a:p>
            <a:pPr indent="0" lvl="0" marL="0" rtl="0" algn="l">
              <a:lnSpc>
                <a:spcPct val="150000"/>
              </a:lnSpc>
              <a:spcBef>
                <a:spcPts val="0"/>
              </a:spcBef>
              <a:spcAft>
                <a:spcPts val="0"/>
              </a:spcAft>
              <a:buNone/>
            </a:pPr>
            <a:r>
              <a:rPr lang="zh-TW" sz="1800">
                <a:latin typeface="Lato"/>
                <a:ea typeface="Lato"/>
                <a:cs typeface="Lato"/>
                <a:sym typeface="Lato"/>
              </a:rPr>
              <a:t>accuracy 大約為 7 成</a:t>
            </a:r>
            <a:endParaRPr sz="1800">
              <a:latin typeface="Lato"/>
              <a:ea typeface="Lato"/>
              <a:cs typeface="Lato"/>
              <a:sym typeface="Lato"/>
            </a:endParaRPr>
          </a:p>
        </p:txBody>
      </p:sp>
      <p:sp>
        <p:nvSpPr>
          <p:cNvPr id="865" name="Google Shape;865;p66"/>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66"/>
          <p:cNvSpPr/>
          <p:nvPr/>
        </p:nvSpPr>
        <p:spPr>
          <a:xfrm>
            <a:off x="51300" y="3026327"/>
            <a:ext cx="772800" cy="468000"/>
          </a:xfrm>
          <a:prstGeom prst="homePlate">
            <a:avLst>
              <a:gd fmla="val 50000" name="adj"/>
            </a:avLst>
          </a:prstGeom>
          <a:solidFill>
            <a:srgbClr val="A2C4C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66"/>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66"/>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66"/>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66"/>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66"/>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66"/>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66"/>
          <p:cNvSpPr txBox="1"/>
          <p:nvPr/>
        </p:nvSpPr>
        <p:spPr>
          <a:xfrm>
            <a:off x="-9726" y="3075175"/>
            <a:ext cx="917400" cy="369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成效分析</a:t>
            </a:r>
            <a:endParaRPr b="1" sz="1200">
              <a:solidFill>
                <a:schemeClr val="lt1"/>
              </a:solidFill>
              <a:latin typeface="Lato"/>
              <a:ea typeface="Lato"/>
              <a:cs typeface="Lato"/>
              <a:sym typeface="La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 name="Shape 877"/>
        <p:cNvGrpSpPr/>
        <p:nvPr/>
      </p:nvGrpSpPr>
      <p:grpSpPr>
        <a:xfrm>
          <a:off x="0" y="0"/>
          <a:ext cx="0" cy="0"/>
          <a:chOff x="0" y="0"/>
          <a:chExt cx="0" cy="0"/>
        </a:xfrm>
      </p:grpSpPr>
      <p:sp>
        <p:nvSpPr>
          <p:cNvPr id="878" name="Google Shape;878;p6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TRAIN MODEL AND STORE MODEL</a:t>
            </a:r>
            <a:endParaRPr/>
          </a:p>
        </p:txBody>
      </p:sp>
      <p:sp>
        <p:nvSpPr>
          <p:cNvPr id="879" name="Google Shape;879;p6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三種姿態</a:t>
            </a:r>
            <a:endParaRPr/>
          </a:p>
          <a:p>
            <a:pPr indent="0" lvl="0" marL="0" rtl="0" algn="l">
              <a:spcBef>
                <a:spcPts val="1600"/>
              </a:spcBef>
              <a:spcAft>
                <a:spcPts val="1600"/>
              </a:spcAft>
              <a:buNone/>
            </a:pPr>
            <a:r>
              <a:rPr lang="zh-TW"/>
              <a:t>Accuracy is about  85%~95%</a:t>
            </a:r>
            <a:endParaRPr/>
          </a:p>
        </p:txBody>
      </p:sp>
      <p:pic>
        <p:nvPicPr>
          <p:cNvPr id="880" name="Google Shape;880;p67"/>
          <p:cNvPicPr preferRelativeResize="0"/>
          <p:nvPr/>
        </p:nvPicPr>
        <p:blipFill>
          <a:blip r:embed="rId3">
            <a:alphaModFix/>
          </a:blip>
          <a:stretch>
            <a:fillRect/>
          </a:stretch>
        </p:blipFill>
        <p:spPr>
          <a:xfrm>
            <a:off x="3873700" y="1962925"/>
            <a:ext cx="4544451" cy="3039926"/>
          </a:xfrm>
          <a:prstGeom prst="rect">
            <a:avLst/>
          </a:prstGeom>
          <a:noFill/>
          <a:ln>
            <a:noFill/>
          </a:ln>
        </p:spPr>
      </p:pic>
      <p:sp>
        <p:nvSpPr>
          <p:cNvPr id="881" name="Google Shape;881;p67"/>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67"/>
          <p:cNvSpPr/>
          <p:nvPr/>
        </p:nvSpPr>
        <p:spPr>
          <a:xfrm>
            <a:off x="51300" y="3026327"/>
            <a:ext cx="772800" cy="468000"/>
          </a:xfrm>
          <a:prstGeom prst="homePlate">
            <a:avLst>
              <a:gd fmla="val 50000" name="adj"/>
            </a:avLst>
          </a:prstGeom>
          <a:solidFill>
            <a:srgbClr val="A2C4C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67"/>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67"/>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7"/>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7"/>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7"/>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67"/>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67"/>
          <p:cNvSpPr txBox="1"/>
          <p:nvPr/>
        </p:nvSpPr>
        <p:spPr>
          <a:xfrm>
            <a:off x="-9726" y="3075175"/>
            <a:ext cx="917400" cy="369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成效分析</a:t>
            </a:r>
            <a:endParaRPr b="1" sz="1200">
              <a:solidFill>
                <a:schemeClr val="lt1"/>
              </a:solidFill>
              <a:latin typeface="Lato"/>
              <a:ea typeface="Lato"/>
              <a:cs typeface="Lato"/>
              <a:sym typeface="La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 name="Shape 893"/>
        <p:cNvGrpSpPr/>
        <p:nvPr/>
      </p:nvGrpSpPr>
      <p:grpSpPr>
        <a:xfrm>
          <a:off x="0" y="0"/>
          <a:ext cx="0" cy="0"/>
          <a:chOff x="0" y="0"/>
          <a:chExt cx="0" cy="0"/>
        </a:xfrm>
      </p:grpSpPr>
      <p:sp>
        <p:nvSpPr>
          <p:cNvPr id="894" name="Google Shape;894;p68"/>
          <p:cNvSpPr txBox="1"/>
          <p:nvPr>
            <p:ph idx="4294967295" type="title"/>
          </p:nvPr>
        </p:nvSpPr>
        <p:spPr>
          <a:xfrm>
            <a:off x="727800" y="2036550"/>
            <a:ext cx="7688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TW" sz="4000"/>
              <a:t>延伸討論及改進方向</a:t>
            </a:r>
            <a:endParaRPr sz="4000"/>
          </a:p>
        </p:txBody>
      </p:sp>
      <p:sp>
        <p:nvSpPr>
          <p:cNvPr id="895" name="Google Shape;895;p68"/>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8"/>
          <p:cNvSpPr/>
          <p:nvPr/>
        </p:nvSpPr>
        <p:spPr>
          <a:xfrm>
            <a:off x="51300" y="3642727"/>
            <a:ext cx="772800" cy="468000"/>
          </a:xfrm>
          <a:prstGeom prst="homePlate">
            <a:avLst>
              <a:gd fmla="val 50000"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8"/>
          <p:cNvSpPr txBox="1"/>
          <p:nvPr/>
        </p:nvSpPr>
        <p:spPr>
          <a:xfrm>
            <a:off x="-21112" y="3631448"/>
            <a:ext cx="827400" cy="492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000">
                <a:solidFill>
                  <a:schemeClr val="lt1"/>
                </a:solidFill>
                <a:latin typeface="Lato"/>
                <a:ea typeface="Lato"/>
                <a:cs typeface="Lato"/>
                <a:sym typeface="Lato"/>
              </a:rPr>
              <a:t>延伸討論及改進方向</a:t>
            </a:r>
            <a:endParaRPr b="1" sz="1000">
              <a:solidFill>
                <a:schemeClr val="lt1"/>
              </a:solidFill>
              <a:latin typeface="Lato"/>
              <a:ea typeface="Lato"/>
              <a:cs typeface="Lato"/>
              <a:sym typeface="Lato"/>
            </a:endParaRPr>
          </a:p>
        </p:txBody>
      </p:sp>
      <p:sp>
        <p:nvSpPr>
          <p:cNvPr id="898" name="Google Shape;898;p68"/>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8"/>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8"/>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8"/>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8"/>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8"/>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 name="Shape 907"/>
        <p:cNvGrpSpPr/>
        <p:nvPr/>
      </p:nvGrpSpPr>
      <p:grpSpPr>
        <a:xfrm>
          <a:off x="0" y="0"/>
          <a:ext cx="0" cy="0"/>
          <a:chOff x="0" y="0"/>
          <a:chExt cx="0" cy="0"/>
        </a:xfrm>
      </p:grpSpPr>
      <p:sp>
        <p:nvSpPr>
          <p:cNvPr id="908" name="Google Shape;908;p6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球種辨識</a:t>
            </a:r>
            <a:endParaRPr/>
          </a:p>
        </p:txBody>
      </p:sp>
      <p:sp>
        <p:nvSpPr>
          <p:cNvPr id="909" name="Google Shape;909;p69"/>
          <p:cNvSpPr txBox="1"/>
          <p:nvPr/>
        </p:nvSpPr>
        <p:spPr>
          <a:xfrm>
            <a:off x="1270525" y="2168950"/>
            <a:ext cx="7049100" cy="1708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zh-TW" sz="1800">
                <a:latin typeface="Lato"/>
                <a:ea typeface="Lato"/>
                <a:cs typeface="Lato"/>
                <a:sym typeface="Lato"/>
              </a:rPr>
              <a:t>球種辨識依舊存在著許多問題</a:t>
            </a:r>
            <a:br>
              <a:rPr lang="zh-TW" sz="1800">
                <a:latin typeface="Lato"/>
                <a:ea typeface="Lato"/>
                <a:cs typeface="Lato"/>
                <a:sym typeface="Lato"/>
              </a:rPr>
            </a:br>
            <a:r>
              <a:rPr lang="zh-TW" sz="1800">
                <a:latin typeface="Lato"/>
                <a:ea typeface="Lato"/>
                <a:cs typeface="Lato"/>
                <a:sym typeface="Lato"/>
              </a:rPr>
              <a:t>1. 可以 input 的資料只有 tracknet 所捕捉的球位置</a:t>
            </a:r>
            <a:endParaRPr sz="1800">
              <a:latin typeface="Lato"/>
              <a:ea typeface="Lato"/>
              <a:cs typeface="Lato"/>
              <a:sym typeface="Lato"/>
            </a:endParaRPr>
          </a:p>
          <a:p>
            <a:pPr indent="0" lvl="0" marL="0" rtl="0" algn="l">
              <a:lnSpc>
                <a:spcPct val="150000"/>
              </a:lnSpc>
              <a:spcBef>
                <a:spcPts val="0"/>
              </a:spcBef>
              <a:spcAft>
                <a:spcPts val="0"/>
              </a:spcAft>
              <a:buNone/>
            </a:pPr>
            <a:r>
              <a:rPr lang="zh-TW" sz="1800">
                <a:latin typeface="Lato"/>
                <a:ea typeface="Lato"/>
                <a:cs typeface="Lato"/>
                <a:sym typeface="Lato"/>
              </a:rPr>
              <a:t>2. 切割球也有些許誤差</a:t>
            </a:r>
            <a:endParaRPr sz="1800">
              <a:latin typeface="Lato"/>
              <a:ea typeface="Lato"/>
              <a:cs typeface="Lato"/>
              <a:sym typeface="Lato"/>
            </a:endParaRPr>
          </a:p>
          <a:p>
            <a:pPr indent="0" lvl="0" marL="0" rtl="0" algn="l">
              <a:lnSpc>
                <a:spcPct val="150000"/>
              </a:lnSpc>
              <a:spcBef>
                <a:spcPts val="0"/>
              </a:spcBef>
              <a:spcAft>
                <a:spcPts val="0"/>
              </a:spcAft>
              <a:buNone/>
            </a:pPr>
            <a:r>
              <a:rPr lang="zh-TW" sz="1800">
                <a:latin typeface="Lato"/>
                <a:ea typeface="Lato"/>
                <a:cs typeface="Lato"/>
                <a:sym typeface="Lato"/>
              </a:rPr>
              <a:t>3. 針對不同視角，其數據相差較大，效果較差</a:t>
            </a:r>
            <a:endParaRPr sz="1800">
              <a:latin typeface="Lato"/>
              <a:ea typeface="Lato"/>
              <a:cs typeface="Lato"/>
              <a:sym typeface="Lato"/>
            </a:endParaRPr>
          </a:p>
        </p:txBody>
      </p:sp>
      <p:sp>
        <p:nvSpPr>
          <p:cNvPr id="910" name="Google Shape;910;p69"/>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9"/>
          <p:cNvSpPr/>
          <p:nvPr/>
        </p:nvSpPr>
        <p:spPr>
          <a:xfrm>
            <a:off x="51300" y="3642727"/>
            <a:ext cx="772800" cy="468000"/>
          </a:xfrm>
          <a:prstGeom prst="homePlate">
            <a:avLst>
              <a:gd fmla="val 50000"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9"/>
          <p:cNvSpPr txBox="1"/>
          <p:nvPr/>
        </p:nvSpPr>
        <p:spPr>
          <a:xfrm>
            <a:off x="-21112" y="3631448"/>
            <a:ext cx="827400" cy="492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000">
                <a:solidFill>
                  <a:schemeClr val="lt1"/>
                </a:solidFill>
                <a:latin typeface="Lato"/>
                <a:ea typeface="Lato"/>
                <a:cs typeface="Lato"/>
                <a:sym typeface="Lato"/>
              </a:rPr>
              <a:t>延伸討論及改進方向</a:t>
            </a:r>
            <a:endParaRPr b="1" sz="1000">
              <a:solidFill>
                <a:schemeClr val="lt1"/>
              </a:solidFill>
              <a:latin typeface="Lato"/>
              <a:ea typeface="Lato"/>
              <a:cs typeface="Lato"/>
              <a:sym typeface="Lato"/>
            </a:endParaRPr>
          </a:p>
        </p:txBody>
      </p:sp>
      <p:sp>
        <p:nvSpPr>
          <p:cNvPr id="913" name="Google Shape;913;p69"/>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69"/>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9"/>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9"/>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9"/>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69"/>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sp>
        <p:nvSpPr>
          <p:cNvPr id="923" name="Google Shape;923;p7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參考資料</a:t>
            </a:r>
            <a:endParaRPr/>
          </a:p>
        </p:txBody>
      </p:sp>
      <p:sp>
        <p:nvSpPr>
          <p:cNvPr id="924" name="Google Shape;924;p70"/>
          <p:cNvSpPr txBox="1"/>
          <p:nvPr/>
        </p:nvSpPr>
        <p:spPr>
          <a:xfrm>
            <a:off x="729450" y="2082825"/>
            <a:ext cx="8267400" cy="278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t>Data science graph: </a:t>
            </a:r>
            <a:r>
              <a:rPr lang="zh-TW" u="sng">
                <a:solidFill>
                  <a:schemeClr val="hlink"/>
                </a:solidFill>
                <a:hlinkClick r:id="rId3"/>
              </a:rPr>
              <a:t>https://reurl.cc/a9n9Wl</a:t>
            </a:r>
            <a:endParaRPr/>
          </a:p>
          <a:p>
            <a:pPr indent="0" lvl="0" marL="0" rtl="0" algn="l">
              <a:spcBef>
                <a:spcPts val="0"/>
              </a:spcBef>
              <a:spcAft>
                <a:spcPts val="0"/>
              </a:spcAft>
              <a:buNone/>
            </a:pPr>
            <a:r>
              <a:rPr lang="zh-TW"/>
              <a:t>Body graph: </a:t>
            </a:r>
            <a:r>
              <a:rPr lang="zh-TW" u="sng">
                <a:solidFill>
                  <a:schemeClr val="hlink"/>
                </a:solidFill>
                <a:hlinkClick r:id="rId4"/>
              </a:rPr>
              <a:t>https://zhuanlan.zhihu.com/p/147620410</a:t>
            </a:r>
            <a:endParaRPr/>
          </a:p>
          <a:p>
            <a:pPr indent="0" lvl="0" marL="0" rtl="0" algn="l">
              <a:spcBef>
                <a:spcPts val="0"/>
              </a:spcBef>
              <a:spcAft>
                <a:spcPts val="0"/>
              </a:spcAft>
              <a:buNone/>
            </a:pPr>
            <a:r>
              <a:rPr lang="zh-TW"/>
              <a:t>Logistic regression graph: </a:t>
            </a:r>
            <a:r>
              <a:rPr lang="zh-TW" u="sng">
                <a:solidFill>
                  <a:schemeClr val="hlink"/>
                </a:solidFill>
                <a:hlinkClick r:id="rId5"/>
              </a:rPr>
              <a:t>https://docs.paperspace.com/machine-learning/wiki/logistic-regression</a:t>
            </a:r>
            <a:endParaRPr/>
          </a:p>
          <a:p>
            <a:pPr indent="0" lvl="0" marL="0" rtl="0" algn="l">
              <a:spcBef>
                <a:spcPts val="0"/>
              </a:spcBef>
              <a:spcAft>
                <a:spcPts val="0"/>
              </a:spcAft>
              <a:buNone/>
            </a:pPr>
            <a:r>
              <a:rPr lang="zh-TW"/>
              <a:t>Open_pose_paper : </a:t>
            </a:r>
            <a:r>
              <a:rPr lang="zh-TW" u="sng">
                <a:solidFill>
                  <a:schemeClr val="hlink"/>
                </a:solidFill>
                <a:hlinkClick r:id="rId6"/>
              </a:rPr>
              <a:t>https://ieeexplore.ieee.org/stamp/stamp.jsp?arnumber=9144178</a:t>
            </a:r>
            <a:endParaRPr>
              <a:latin typeface="Lato"/>
              <a:ea typeface="Lato"/>
              <a:cs typeface="Lato"/>
              <a:sym typeface="Lato"/>
            </a:endParaRPr>
          </a:p>
          <a:p>
            <a:pPr indent="0" lvl="0" marL="0" rtl="0" algn="l">
              <a:spcBef>
                <a:spcPts val="0"/>
              </a:spcBef>
              <a:spcAft>
                <a:spcPts val="0"/>
              </a:spcAft>
              <a:buNone/>
            </a:pPr>
            <a:r>
              <a:rPr lang="zh-TW">
                <a:latin typeface="Lato"/>
                <a:ea typeface="Lato"/>
                <a:cs typeface="Lato"/>
                <a:sym typeface="Lato"/>
              </a:rPr>
              <a:t>Open_pose_source : </a:t>
            </a:r>
            <a:r>
              <a:rPr lang="zh-TW" sz="1500" u="sng">
                <a:solidFill>
                  <a:schemeClr val="accent5"/>
                </a:solidFill>
                <a:hlinkClick r:id="rId7">
                  <a:extLst>
                    <a:ext uri="{A12FA001-AC4F-418D-AE19-62706E023703}">
                      <ahyp:hlinkClr val="tx"/>
                    </a:ext>
                  </a:extLst>
                </a:hlinkClick>
              </a:rPr>
              <a:t>https://github.com/ildoonet/tf-pose-estimation</a:t>
            </a:r>
            <a:endParaRPr>
              <a:latin typeface="Lato"/>
              <a:ea typeface="Lato"/>
              <a:cs typeface="Lato"/>
              <a:sym typeface="Lato"/>
            </a:endParaRPr>
          </a:p>
          <a:p>
            <a:pPr indent="0" lvl="0" marL="0" rtl="0" algn="l">
              <a:spcBef>
                <a:spcPts val="0"/>
              </a:spcBef>
              <a:spcAft>
                <a:spcPts val="0"/>
              </a:spcAft>
              <a:buNone/>
            </a:pPr>
            <a:r>
              <a:rPr lang="zh-TW">
                <a:latin typeface="Lato"/>
                <a:ea typeface="Lato"/>
                <a:cs typeface="Lato"/>
                <a:sym typeface="Lato"/>
              </a:rPr>
              <a:t>Background subtraction : </a:t>
            </a:r>
            <a:r>
              <a:rPr lang="zh-TW" u="sng">
                <a:solidFill>
                  <a:schemeClr val="hlink"/>
                </a:solidFill>
                <a:hlinkClick r:id="rId8"/>
              </a:rPr>
              <a:t>https://docs.opencv.org/3.4/d1/dc5/tutorial_background_subtraction.html</a:t>
            </a:r>
            <a:endParaRPr/>
          </a:p>
          <a:p>
            <a:pPr indent="0" lvl="0" marL="0" rtl="0" algn="l">
              <a:spcBef>
                <a:spcPts val="0"/>
              </a:spcBef>
              <a:spcAft>
                <a:spcPts val="0"/>
              </a:spcAft>
              <a:buNone/>
            </a:pPr>
            <a:r>
              <a:rPr lang="zh-TW"/>
              <a:t>Bipartite graph :  </a:t>
            </a:r>
            <a:r>
              <a:rPr lang="zh-TW" u="sng">
                <a:solidFill>
                  <a:schemeClr val="hlink"/>
                </a:solidFill>
                <a:hlinkClick r:id="rId9"/>
              </a:rPr>
              <a:t>http://web.ntnu.edu.tw/~algo/BipartiteGraph.html</a:t>
            </a:r>
            <a:endParaRPr/>
          </a:p>
          <a:p>
            <a:pPr indent="0" lvl="0" marL="0" rtl="0" algn="l">
              <a:spcBef>
                <a:spcPts val="0"/>
              </a:spcBef>
              <a:spcAft>
                <a:spcPts val="0"/>
              </a:spcAft>
              <a:buNone/>
            </a:pPr>
            <a:r>
              <a:rPr lang="zh-TW"/>
              <a:t>Docker build image : </a:t>
            </a:r>
            <a:r>
              <a:rPr lang="zh-TW" u="sng">
                <a:solidFill>
                  <a:schemeClr val="hlink"/>
                </a:solidFill>
                <a:hlinkClick r:id="rId10"/>
              </a:rPr>
              <a:t>https://docs.docker.com/engine/reference/commandline/build/</a:t>
            </a:r>
            <a:endParaRPr/>
          </a:p>
          <a:p>
            <a:pPr indent="0" lvl="0" marL="0" rtl="0" algn="l">
              <a:spcBef>
                <a:spcPts val="0"/>
              </a:spcBef>
              <a:spcAft>
                <a:spcPts val="0"/>
              </a:spcAft>
              <a:buNone/>
            </a:pPr>
            <a:r>
              <a:rPr lang="zh-TW"/>
              <a:t>Tkinter: </a:t>
            </a:r>
            <a:r>
              <a:rPr lang="zh-TW" u="sng">
                <a:solidFill>
                  <a:schemeClr val="hlink"/>
                </a:solidFill>
                <a:hlinkClick r:id="rId11"/>
              </a:rPr>
              <a:t>https://docs.python.org/3/library/tk.html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925" name="Google Shape;925;p70"/>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0"/>
          <p:cNvSpPr/>
          <p:nvPr/>
        </p:nvSpPr>
        <p:spPr>
          <a:xfrm>
            <a:off x="51300" y="4259127"/>
            <a:ext cx="772800" cy="468000"/>
          </a:xfrm>
          <a:prstGeom prst="homePlate">
            <a:avLst>
              <a:gd fmla="val 50000" name="adj"/>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0"/>
          <p:cNvSpPr txBox="1"/>
          <p:nvPr/>
        </p:nvSpPr>
        <p:spPr>
          <a:xfrm>
            <a:off x="-32029" y="4304231"/>
            <a:ext cx="850200" cy="369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200">
                <a:solidFill>
                  <a:schemeClr val="lt1"/>
                </a:solidFill>
                <a:latin typeface="Lato"/>
                <a:ea typeface="Lato"/>
                <a:cs typeface="Lato"/>
                <a:sym typeface="Lato"/>
              </a:rPr>
              <a:t>參考資料</a:t>
            </a:r>
            <a:endParaRPr b="1" sz="1200">
              <a:solidFill>
                <a:schemeClr val="lt1"/>
              </a:solidFill>
              <a:latin typeface="Lato"/>
              <a:ea typeface="Lato"/>
              <a:cs typeface="Lato"/>
              <a:sym typeface="Lato"/>
            </a:endParaRPr>
          </a:p>
        </p:txBody>
      </p:sp>
      <p:sp>
        <p:nvSpPr>
          <p:cNvPr id="928" name="Google Shape;928;p70"/>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0"/>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0"/>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0"/>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0"/>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0"/>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9"/>
          <p:cNvSpPr txBox="1"/>
          <p:nvPr>
            <p:ph type="title"/>
          </p:nvPr>
        </p:nvSpPr>
        <p:spPr>
          <a:xfrm>
            <a:off x="729450" y="11830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問題描述</a:t>
            </a:r>
            <a:endParaRPr/>
          </a:p>
        </p:txBody>
      </p:sp>
      <p:sp>
        <p:nvSpPr>
          <p:cNvPr id="233" name="Google Shape;233;p29"/>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9"/>
          <p:cNvSpPr/>
          <p:nvPr/>
        </p:nvSpPr>
        <p:spPr>
          <a:xfrm>
            <a:off x="54575" y="536252"/>
            <a:ext cx="772800" cy="468000"/>
          </a:xfrm>
          <a:prstGeom prst="homePlate">
            <a:avLst>
              <a:gd fmla="val 50000" name="adj"/>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9"/>
          <p:cNvSpPr txBox="1"/>
          <p:nvPr/>
        </p:nvSpPr>
        <p:spPr>
          <a:xfrm>
            <a:off x="-6049" y="505158"/>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動機與</a:t>
            </a:r>
            <a:endParaRPr b="1" sz="1100">
              <a:solidFill>
                <a:schemeClr val="lt1"/>
              </a:solidFill>
              <a:latin typeface="Lato"/>
              <a:ea typeface="Lato"/>
              <a:cs typeface="Lato"/>
              <a:sym typeface="Lato"/>
            </a:endParaRPr>
          </a:p>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問題描述</a:t>
            </a:r>
            <a:endParaRPr b="1" sz="1100">
              <a:solidFill>
                <a:schemeClr val="lt1"/>
              </a:solidFill>
              <a:latin typeface="Lato"/>
              <a:ea typeface="Lato"/>
              <a:cs typeface="Lato"/>
              <a:sym typeface="Lato"/>
            </a:endParaRPr>
          </a:p>
        </p:txBody>
      </p:sp>
      <p:sp>
        <p:nvSpPr>
          <p:cNvPr id="236" name="Google Shape;236;p29"/>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9"/>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9"/>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9"/>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9"/>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2" name="Google Shape;242;p29"/>
          <p:cNvPicPr preferRelativeResize="0"/>
          <p:nvPr/>
        </p:nvPicPr>
        <p:blipFill>
          <a:blip r:embed="rId3">
            <a:alphaModFix/>
          </a:blip>
          <a:stretch>
            <a:fillRect/>
          </a:stretch>
        </p:blipFill>
        <p:spPr>
          <a:xfrm>
            <a:off x="490450" y="1700088"/>
            <a:ext cx="4160632" cy="3120474"/>
          </a:xfrm>
          <a:prstGeom prst="rect">
            <a:avLst/>
          </a:prstGeom>
          <a:noFill/>
          <a:ln>
            <a:noFill/>
          </a:ln>
          <a:effectLst>
            <a:outerShdw blurRad="57150" rotWithShape="0" algn="bl" dir="5400000" dist="19050">
              <a:srgbClr val="000000">
                <a:alpha val="50000"/>
              </a:srgbClr>
            </a:outerShdw>
          </a:effectLst>
        </p:spPr>
      </p:pic>
      <p:pic>
        <p:nvPicPr>
          <p:cNvPr id="243" name="Google Shape;243;p29"/>
          <p:cNvPicPr preferRelativeResize="0"/>
          <p:nvPr/>
        </p:nvPicPr>
        <p:blipFill>
          <a:blip r:embed="rId4">
            <a:alphaModFix/>
          </a:blip>
          <a:stretch>
            <a:fillRect/>
          </a:stretch>
        </p:blipFill>
        <p:spPr>
          <a:xfrm>
            <a:off x="4777882" y="1700088"/>
            <a:ext cx="4160632" cy="3120474"/>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0"/>
          <p:cNvSpPr txBox="1"/>
          <p:nvPr>
            <p:ph idx="4294967295" type="title"/>
          </p:nvPr>
        </p:nvSpPr>
        <p:spPr>
          <a:xfrm>
            <a:off x="727800" y="2036550"/>
            <a:ext cx="7688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TW" sz="4000"/>
              <a:t>流程</a:t>
            </a:r>
            <a:endParaRPr sz="4000"/>
          </a:p>
        </p:txBody>
      </p:sp>
      <p:sp>
        <p:nvSpPr>
          <p:cNvPr id="249" name="Google Shape;249;p30"/>
          <p:cNvSpPr/>
          <p:nvPr/>
        </p:nvSpPr>
        <p:spPr>
          <a:xfrm>
            <a:off x="56812" y="1176627"/>
            <a:ext cx="772800" cy="468000"/>
          </a:xfrm>
          <a:prstGeom prst="homePlate">
            <a:avLst>
              <a:gd fmla="val 50000"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txBox="1"/>
          <p:nvPr/>
        </p:nvSpPr>
        <p:spPr>
          <a:xfrm>
            <a:off x="105693" y="1210527"/>
            <a:ext cx="827400" cy="400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a:solidFill>
                  <a:schemeClr val="lt1"/>
                </a:solidFill>
                <a:latin typeface="Lato"/>
                <a:ea typeface="Lato"/>
                <a:cs typeface="Lato"/>
                <a:sym typeface="Lato"/>
              </a:rPr>
              <a:t>流程</a:t>
            </a:r>
            <a:endParaRPr b="1">
              <a:solidFill>
                <a:schemeClr val="lt1"/>
              </a:solidFill>
              <a:latin typeface="Lato"/>
              <a:ea typeface="Lato"/>
              <a:cs typeface="Lato"/>
              <a:sym typeface="Lato"/>
            </a:endParaRPr>
          </a:p>
        </p:txBody>
      </p:sp>
      <p:sp>
        <p:nvSpPr>
          <p:cNvPr id="251" name="Google Shape;251;p30"/>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0"/>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0"/>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0"/>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0"/>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0"/>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0"/>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1"/>
          <p:cNvSpPr/>
          <p:nvPr/>
        </p:nvSpPr>
        <p:spPr>
          <a:xfrm>
            <a:off x="56812" y="1176627"/>
            <a:ext cx="772800" cy="468000"/>
          </a:xfrm>
          <a:prstGeom prst="homePlate">
            <a:avLst>
              <a:gd fmla="val 50000"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1"/>
          <p:cNvSpPr txBox="1"/>
          <p:nvPr>
            <p:ph type="title"/>
          </p:nvPr>
        </p:nvSpPr>
        <p:spPr>
          <a:xfrm>
            <a:off x="729450" y="11830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流程圖</a:t>
            </a:r>
            <a:endParaRPr/>
          </a:p>
        </p:txBody>
      </p:sp>
      <p:pic>
        <p:nvPicPr>
          <p:cNvPr id="264" name="Google Shape;264;p31"/>
          <p:cNvPicPr preferRelativeResize="0"/>
          <p:nvPr/>
        </p:nvPicPr>
        <p:blipFill>
          <a:blip r:embed="rId3">
            <a:alphaModFix/>
          </a:blip>
          <a:stretch>
            <a:fillRect/>
          </a:stretch>
        </p:blipFill>
        <p:spPr>
          <a:xfrm>
            <a:off x="818625" y="1718225"/>
            <a:ext cx="7856300" cy="3425274"/>
          </a:xfrm>
          <a:prstGeom prst="rect">
            <a:avLst/>
          </a:prstGeom>
          <a:noFill/>
          <a:ln>
            <a:noFill/>
          </a:ln>
        </p:spPr>
      </p:pic>
      <p:sp>
        <p:nvSpPr>
          <p:cNvPr id="265" name="Google Shape;265;p31"/>
          <p:cNvSpPr txBox="1"/>
          <p:nvPr/>
        </p:nvSpPr>
        <p:spPr>
          <a:xfrm>
            <a:off x="105693" y="1210527"/>
            <a:ext cx="827400" cy="400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a:solidFill>
                  <a:schemeClr val="lt1"/>
                </a:solidFill>
                <a:latin typeface="Lato"/>
                <a:ea typeface="Lato"/>
                <a:cs typeface="Lato"/>
                <a:sym typeface="Lato"/>
              </a:rPr>
              <a:t>流程</a:t>
            </a:r>
            <a:endParaRPr b="1">
              <a:solidFill>
                <a:schemeClr val="lt1"/>
              </a:solidFill>
              <a:latin typeface="Lato"/>
              <a:ea typeface="Lato"/>
              <a:cs typeface="Lato"/>
              <a:sym typeface="Lato"/>
            </a:endParaRPr>
          </a:p>
        </p:txBody>
      </p:sp>
      <p:sp>
        <p:nvSpPr>
          <p:cNvPr id="266" name="Google Shape;266;p31"/>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1"/>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1"/>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1"/>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2"/>
          <p:cNvSpPr txBox="1"/>
          <p:nvPr>
            <p:ph idx="4294967295" type="title"/>
          </p:nvPr>
        </p:nvSpPr>
        <p:spPr>
          <a:xfrm>
            <a:off x="727800" y="2036550"/>
            <a:ext cx="7688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TW" sz="4000"/>
              <a:t>切割擊球點</a:t>
            </a:r>
            <a:endParaRPr sz="4000"/>
          </a:p>
        </p:txBody>
      </p:sp>
      <p:sp>
        <p:nvSpPr>
          <p:cNvPr id="278" name="Google Shape;278;p32"/>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2"/>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2"/>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2"/>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2"/>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2"/>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2"/>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2"/>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2"/>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目標</a:t>
            </a:r>
            <a:endParaRPr/>
          </a:p>
        </p:txBody>
      </p:sp>
      <p:sp>
        <p:nvSpPr>
          <p:cNvPr id="292" name="Google Shape;292;p33"/>
          <p:cNvSpPr txBox="1"/>
          <p:nvPr/>
        </p:nvSpPr>
        <p:spPr>
          <a:xfrm>
            <a:off x="1264975" y="4743300"/>
            <a:ext cx="2337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TW">
                <a:latin typeface="Lato"/>
                <a:ea typeface="Lato"/>
                <a:cs typeface="Lato"/>
                <a:sym typeface="Lato"/>
              </a:rPr>
              <a:t>Input data =&gt; 球軌跡資料</a:t>
            </a:r>
            <a:endParaRPr>
              <a:latin typeface="Lato"/>
              <a:ea typeface="Lato"/>
              <a:cs typeface="Lato"/>
              <a:sym typeface="Lato"/>
            </a:endParaRPr>
          </a:p>
        </p:txBody>
      </p:sp>
      <p:sp>
        <p:nvSpPr>
          <p:cNvPr id="293" name="Google Shape;293;p33"/>
          <p:cNvSpPr/>
          <p:nvPr/>
        </p:nvSpPr>
        <p:spPr>
          <a:xfrm>
            <a:off x="4108850" y="3105938"/>
            <a:ext cx="814500" cy="461700"/>
          </a:xfrm>
          <a:prstGeom prst="rightArrow">
            <a:avLst>
              <a:gd fmla="val 50000" name="adj1"/>
              <a:gd fmla="val 50000" name="adj2"/>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3"/>
          <p:cNvSpPr txBox="1"/>
          <p:nvPr/>
        </p:nvSpPr>
        <p:spPr>
          <a:xfrm>
            <a:off x="5567313" y="4743300"/>
            <a:ext cx="2337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TW">
                <a:latin typeface="Lato"/>
                <a:ea typeface="Lato"/>
                <a:cs typeface="Lato"/>
                <a:sym typeface="Lato"/>
              </a:rPr>
              <a:t>Output</a:t>
            </a:r>
            <a:r>
              <a:rPr lang="zh-TW">
                <a:latin typeface="Lato"/>
                <a:ea typeface="Lato"/>
                <a:cs typeface="Lato"/>
                <a:sym typeface="Lato"/>
              </a:rPr>
              <a:t> data</a:t>
            </a:r>
            <a:endParaRPr>
              <a:latin typeface="Lato"/>
              <a:ea typeface="Lato"/>
              <a:cs typeface="Lato"/>
              <a:sym typeface="Lato"/>
            </a:endParaRPr>
          </a:p>
        </p:txBody>
      </p:sp>
      <p:sp>
        <p:nvSpPr>
          <p:cNvPr id="295" name="Google Shape;295;p33"/>
          <p:cNvSpPr txBox="1"/>
          <p:nvPr/>
        </p:nvSpPr>
        <p:spPr>
          <a:xfrm>
            <a:off x="7262250" y="1550075"/>
            <a:ext cx="962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sz="1800">
                <a:solidFill>
                  <a:schemeClr val="accent2"/>
                </a:solidFill>
                <a:latin typeface="Lato"/>
                <a:ea typeface="Lato"/>
                <a:cs typeface="Lato"/>
                <a:sym typeface="Lato"/>
              </a:rPr>
              <a:t>predict</a:t>
            </a:r>
            <a:endParaRPr b="1" sz="1800">
              <a:solidFill>
                <a:schemeClr val="accent2"/>
              </a:solidFill>
              <a:latin typeface="Lato"/>
              <a:ea typeface="Lato"/>
              <a:cs typeface="Lato"/>
              <a:sym typeface="Lato"/>
            </a:endParaRPr>
          </a:p>
        </p:txBody>
      </p:sp>
      <p:pic>
        <p:nvPicPr>
          <p:cNvPr id="296" name="Google Shape;296;p33"/>
          <p:cNvPicPr preferRelativeResize="0"/>
          <p:nvPr/>
        </p:nvPicPr>
        <p:blipFill>
          <a:blip r:embed="rId3">
            <a:alphaModFix/>
          </a:blip>
          <a:stretch>
            <a:fillRect/>
          </a:stretch>
        </p:blipFill>
        <p:spPr>
          <a:xfrm>
            <a:off x="5406264" y="1931262"/>
            <a:ext cx="2659111" cy="2811075"/>
          </a:xfrm>
          <a:prstGeom prst="rect">
            <a:avLst/>
          </a:prstGeom>
          <a:noFill/>
          <a:ln>
            <a:noFill/>
          </a:ln>
        </p:spPr>
      </p:pic>
      <p:sp>
        <p:nvSpPr>
          <p:cNvPr id="297" name="Google Shape;297;p33"/>
          <p:cNvSpPr/>
          <p:nvPr/>
        </p:nvSpPr>
        <p:spPr>
          <a:xfrm>
            <a:off x="7524477" y="2047061"/>
            <a:ext cx="596700" cy="27285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8" name="Google Shape;298;p33"/>
          <p:cNvPicPr preferRelativeResize="0"/>
          <p:nvPr/>
        </p:nvPicPr>
        <p:blipFill>
          <a:blip r:embed="rId4">
            <a:alphaModFix/>
          </a:blip>
          <a:stretch>
            <a:fillRect/>
          </a:stretch>
        </p:blipFill>
        <p:spPr>
          <a:xfrm>
            <a:off x="1306200" y="1864127"/>
            <a:ext cx="2254550" cy="2945185"/>
          </a:xfrm>
          <a:prstGeom prst="rect">
            <a:avLst/>
          </a:prstGeom>
          <a:noFill/>
          <a:ln>
            <a:noFill/>
          </a:ln>
        </p:spPr>
      </p:pic>
      <p:sp>
        <p:nvSpPr>
          <p:cNvPr id="299" name="Google Shape;299;p33"/>
          <p:cNvSpPr/>
          <p:nvPr/>
        </p:nvSpPr>
        <p:spPr>
          <a:xfrm>
            <a:off x="0" y="486775"/>
            <a:ext cx="51300" cy="615900"/>
          </a:xfrm>
          <a:prstGeom prst="roundRect">
            <a:avLst>
              <a:gd fmla="val 16667" name="adj"/>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3"/>
          <p:cNvSpPr/>
          <p:nvPr/>
        </p:nvSpPr>
        <p:spPr>
          <a:xfrm>
            <a:off x="0" y="1102675"/>
            <a:ext cx="51300" cy="615900"/>
          </a:xfrm>
          <a:prstGeom prst="roundRect">
            <a:avLst>
              <a:gd fmla="val 16667" name="adj"/>
            </a:avLst>
          </a:prstGeom>
          <a:solidFill>
            <a:srgbClr val="F9CB9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3"/>
          <p:cNvSpPr/>
          <p:nvPr/>
        </p:nvSpPr>
        <p:spPr>
          <a:xfrm>
            <a:off x="0" y="1718575"/>
            <a:ext cx="51300" cy="615900"/>
          </a:xfrm>
          <a:prstGeom prst="roundRect">
            <a:avLst>
              <a:gd fmla="val 16667" name="adj"/>
            </a:avLst>
          </a:prstGeom>
          <a:solidFill>
            <a:srgbClr val="FFE5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3"/>
          <p:cNvSpPr/>
          <p:nvPr/>
        </p:nvSpPr>
        <p:spPr>
          <a:xfrm>
            <a:off x="0" y="2335475"/>
            <a:ext cx="51300" cy="615900"/>
          </a:xfrm>
          <a:prstGeom prst="roundRect">
            <a:avLst>
              <a:gd fmla="val 16667" name="adj"/>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3"/>
          <p:cNvSpPr/>
          <p:nvPr/>
        </p:nvSpPr>
        <p:spPr>
          <a:xfrm>
            <a:off x="0" y="2952375"/>
            <a:ext cx="51300" cy="615900"/>
          </a:xfrm>
          <a:prstGeom prst="roundRect">
            <a:avLst>
              <a:gd fmla="val 16667" name="adj"/>
            </a:avLst>
          </a:prstGeom>
          <a:solidFill>
            <a:srgbClr val="A2C4C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3"/>
          <p:cNvSpPr/>
          <p:nvPr/>
        </p:nvSpPr>
        <p:spPr>
          <a:xfrm>
            <a:off x="0" y="3568275"/>
            <a:ext cx="51300" cy="615900"/>
          </a:xfrm>
          <a:prstGeom prst="roundRect">
            <a:avLst>
              <a:gd fmla="val 16667" name="adj"/>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3"/>
          <p:cNvSpPr/>
          <p:nvPr/>
        </p:nvSpPr>
        <p:spPr>
          <a:xfrm>
            <a:off x="0" y="4185175"/>
            <a:ext cx="51300" cy="615900"/>
          </a:xfrm>
          <a:prstGeom prst="roundRect">
            <a:avLst>
              <a:gd fmla="val 16667" name="adj"/>
            </a:avLst>
          </a:prstGeom>
          <a:solidFill>
            <a:srgbClr val="B4A7D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3"/>
          <p:cNvSpPr/>
          <p:nvPr/>
        </p:nvSpPr>
        <p:spPr>
          <a:xfrm>
            <a:off x="51300" y="1793027"/>
            <a:ext cx="772800" cy="468000"/>
          </a:xfrm>
          <a:prstGeom prst="homePlate">
            <a:avLst>
              <a:gd fmla="val 50000"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3"/>
          <p:cNvSpPr txBox="1"/>
          <p:nvPr/>
        </p:nvSpPr>
        <p:spPr>
          <a:xfrm>
            <a:off x="-9845" y="1759021"/>
            <a:ext cx="8274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zh-TW" sz="1100">
                <a:solidFill>
                  <a:schemeClr val="lt1"/>
                </a:solidFill>
                <a:latin typeface="Lato"/>
                <a:ea typeface="Lato"/>
                <a:cs typeface="Lato"/>
                <a:sym typeface="Lato"/>
              </a:rPr>
              <a:t>嘗試過程與方法</a:t>
            </a:r>
            <a:endParaRPr b="1" sz="11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